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handoutMasterIdLst>
    <p:handoutMasterId r:id="rId23"/>
  </p:handoutMasterIdLst>
  <p:sldIdLst>
    <p:sldId id="256" r:id="rId3"/>
    <p:sldId id="258" r:id="rId4"/>
    <p:sldId id="293" r:id="rId5"/>
    <p:sldId id="282" r:id="rId7"/>
    <p:sldId id="297" r:id="rId8"/>
    <p:sldId id="299" r:id="rId9"/>
    <p:sldId id="315" r:id="rId10"/>
    <p:sldId id="316" r:id="rId11"/>
    <p:sldId id="318" r:id="rId12"/>
    <p:sldId id="295" r:id="rId13"/>
    <p:sldId id="294" r:id="rId14"/>
    <p:sldId id="296" r:id="rId15"/>
    <p:sldId id="300" r:id="rId16"/>
    <p:sldId id="301" r:id="rId17"/>
    <p:sldId id="302" r:id="rId18"/>
    <p:sldId id="303" r:id="rId19"/>
    <p:sldId id="304" r:id="rId20"/>
    <p:sldId id="273" r:id="rId21"/>
    <p:sldId id="274" r:id="rId22"/>
  </p:sldIdLst>
  <p:sldSz cx="12192000" cy="6858000"/>
  <p:notesSz cx="6858000" cy="9144000"/>
  <p:embeddedFontLst>
    <p:embeddedFont>
      <p:font typeface="Calibri" panose="020F0502020204030204" charset="0"/>
      <p:regular r:id="rId27"/>
      <p:bold r:id="rId28"/>
      <p:italic r:id="rId29"/>
      <p:boldItalic r:id="rId30"/>
    </p:embeddedFont>
    <p:embeddedFont>
      <p:font typeface="等线" panose="02010600030101010101" charset="-122"/>
      <p:regular r:id="rId31"/>
    </p:embeddedFont>
    <p:embeddedFont>
      <p:font typeface="等线 Light" panose="02010600030101010101" charset="-122"/>
      <p:regular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71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72" y="546"/>
      </p:cViewPr>
      <p:guideLst>
        <p:guide orient="horz" pos="20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" Target="slides/slide1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wdp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Arial" panose="020B0604020202020204" pitchFamily="3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Arial" panose="020B0604020202020204" pitchFamily="34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64600-C585-4293-A2C6-1F34D82BEE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C3443D-8F4F-4DAC-A83B-553AE876E70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03122" y="45871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519555" y="858520"/>
            <a:ext cx="94913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800" dirty="0" smtClean="0">
                <a:latin typeface="Calibri" panose="020F0502020204030204" charset="0"/>
                <a:ea typeface="Calibri" panose="020F0502020204030204" charset="0"/>
              </a:rPr>
              <a:t>Fingerprint Student Attendance App</a:t>
            </a:r>
            <a:endParaRPr lang="en-US" altLang="zh-CN" sz="48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442858" y="3073317"/>
            <a:ext cx="1291772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595914" y="3505695"/>
            <a:ext cx="500017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Arial" panose="020B0604020202020204" pitchFamily="34" charset="0"/>
              </a:rPr>
              <a:t>GROUP 23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charset="0"/>
              <a:ea typeface="Arial" panose="020B0604020202020204" pitchFamily="34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685" y="4935879"/>
            <a:ext cx="449798" cy="44979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217" y="4935879"/>
            <a:ext cx="449798" cy="449798"/>
          </a:xfrm>
          <a:prstGeom prst="rect">
            <a:avLst/>
          </a:prstGeom>
        </p:spPr>
      </p:pic>
      <p:grpSp>
        <p:nvGrpSpPr>
          <p:cNvPr id="120" name="组合 119"/>
          <p:cNvGrpSpPr/>
          <p:nvPr/>
        </p:nvGrpSpPr>
        <p:grpSpPr>
          <a:xfrm>
            <a:off x="5939090" y="4845830"/>
            <a:ext cx="652500" cy="607500"/>
            <a:chOff x="6309750" y="5285250"/>
            <a:chExt cx="652500" cy="607500"/>
          </a:xfrm>
        </p:grpSpPr>
        <p:sp>
          <p:nvSpPr>
            <p:cNvPr id="134" name="任意多边形: 形状 238"/>
            <p:cNvSpPr/>
            <p:nvPr/>
          </p:nvSpPr>
          <p:spPr>
            <a:xfrm>
              <a:off x="6309750" y="5285250"/>
              <a:ext cx="652500" cy="607500"/>
            </a:xfrm>
            <a:custGeom>
              <a:avLst/>
              <a:gdLst>
                <a:gd name="connsiteX0" fmla="*/ 78750 w 652500"/>
                <a:gd name="connsiteY0" fmla="*/ 168750 h 607500"/>
                <a:gd name="connsiteX1" fmla="*/ 78750 w 652500"/>
                <a:gd name="connsiteY1" fmla="*/ 528750 h 607500"/>
                <a:gd name="connsiteX2" fmla="*/ 236250 w 652500"/>
                <a:gd name="connsiteY2" fmla="*/ 438750 h 607500"/>
                <a:gd name="connsiteX3" fmla="*/ 416250 w 652500"/>
                <a:gd name="connsiteY3" fmla="*/ 528750 h 607500"/>
                <a:gd name="connsiteX4" fmla="*/ 573750 w 652500"/>
                <a:gd name="connsiteY4" fmla="*/ 438750 h 607500"/>
                <a:gd name="connsiteX5" fmla="*/ 573750 w 652500"/>
                <a:gd name="connsiteY5" fmla="*/ 78750 h 607500"/>
                <a:gd name="connsiteX6" fmla="*/ 416250 w 652500"/>
                <a:gd name="connsiteY6" fmla="*/ 168750 h 607500"/>
                <a:gd name="connsiteX7" fmla="*/ 236250 w 652500"/>
                <a:gd name="connsiteY7" fmla="*/ 78750 h 607500"/>
                <a:gd name="connsiteX8" fmla="*/ 78750 w 652500"/>
                <a:gd name="connsiteY8" fmla="*/ 168750 h 60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2500" h="607500">
                  <a:moveTo>
                    <a:pt x="78750" y="168750"/>
                  </a:moveTo>
                  <a:lnTo>
                    <a:pt x="78750" y="528750"/>
                  </a:lnTo>
                  <a:lnTo>
                    <a:pt x="236250" y="438750"/>
                  </a:lnTo>
                  <a:lnTo>
                    <a:pt x="416250" y="528750"/>
                  </a:lnTo>
                  <a:lnTo>
                    <a:pt x="573750" y="438750"/>
                  </a:lnTo>
                  <a:lnTo>
                    <a:pt x="573750" y="78750"/>
                  </a:lnTo>
                  <a:lnTo>
                    <a:pt x="416250" y="168750"/>
                  </a:lnTo>
                  <a:lnTo>
                    <a:pt x="236250" y="78750"/>
                  </a:lnTo>
                  <a:lnTo>
                    <a:pt x="78750" y="168750"/>
                  </a:lnTo>
                  <a:close/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35" name="任意多边形: 形状 239"/>
            <p:cNvSpPr/>
            <p:nvPr/>
          </p:nvSpPr>
          <p:spPr>
            <a:xfrm>
              <a:off x="6467250" y="5285250"/>
              <a:ext cx="157500" cy="517500"/>
            </a:xfrm>
            <a:custGeom>
              <a:avLst/>
              <a:gdLst>
                <a:gd name="connsiteX0" fmla="*/ 78750 w 157500"/>
                <a:gd name="connsiteY0" fmla="*/ 78750 h 517500"/>
                <a:gd name="connsiteX1" fmla="*/ 78750 w 157500"/>
                <a:gd name="connsiteY1" fmla="*/ 438750 h 5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7500" h="517500">
                  <a:moveTo>
                    <a:pt x="78750" y="78750"/>
                  </a:moveTo>
                  <a:lnTo>
                    <a:pt x="78750" y="438750"/>
                  </a:lnTo>
                </a:path>
              </a:pathLst>
            </a:custGeom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36" name="任意多边形: 形状 240"/>
            <p:cNvSpPr/>
            <p:nvPr/>
          </p:nvSpPr>
          <p:spPr>
            <a:xfrm>
              <a:off x="6647250" y="5375250"/>
              <a:ext cx="157500" cy="517500"/>
            </a:xfrm>
            <a:custGeom>
              <a:avLst/>
              <a:gdLst>
                <a:gd name="connsiteX0" fmla="*/ 78750 w 157500"/>
                <a:gd name="connsiteY0" fmla="*/ 78750 h 517500"/>
                <a:gd name="connsiteX1" fmla="*/ 78750 w 157500"/>
                <a:gd name="connsiteY1" fmla="*/ 438750 h 5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7500" h="517500">
                  <a:moveTo>
                    <a:pt x="78750" y="78750"/>
                  </a:moveTo>
                  <a:lnTo>
                    <a:pt x="78750" y="438750"/>
                  </a:lnTo>
                </a:path>
              </a:pathLst>
            </a:custGeom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2236470" y="2065020"/>
            <a:ext cx="80200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8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charset="0"/>
                <a:cs typeface="Calibri" panose="020F0502020204030204" charset="0"/>
              </a:rPr>
              <a:t>Requirement Gathering Document</a:t>
            </a:r>
            <a:endParaRPr lang="en-US" sz="28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3"/>
          <p:cNvSpPr/>
          <p:nvPr/>
        </p:nvSpPr>
        <p:spPr>
          <a:xfrm>
            <a:off x="902676" y="719506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800" b="1" dirty="0">
                <a:solidFill>
                  <a:schemeClr val="bg1"/>
                </a:solidFill>
                <a:latin typeface="Calibri" panose="020F0502020204030204" charset="0"/>
              </a:rPr>
              <a:t>4</a:t>
            </a:r>
            <a:endParaRPr lang="en-US" altLang="zh-CN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9215" y="3322320"/>
            <a:ext cx="4569460" cy="11912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Functional Requirements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99955" y="488271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图片 53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9932" r="43425"/>
          <a:stretch>
            <a:fillRect/>
          </a:stretch>
        </p:blipFill>
        <p:spPr>
          <a:xfrm>
            <a:off x="779145" y="349885"/>
            <a:ext cx="5193665" cy="6218555"/>
          </a:xfrm>
          <a:custGeom>
            <a:avLst/>
            <a:gdLst>
              <a:gd name="connsiteX0" fmla="*/ 0 w 2903621"/>
              <a:gd name="connsiteY0" fmla="*/ 0 h 4684294"/>
              <a:gd name="connsiteX1" fmla="*/ 2903621 w 2903621"/>
              <a:gd name="connsiteY1" fmla="*/ 0 h 4684294"/>
              <a:gd name="connsiteX2" fmla="*/ 2903621 w 2903621"/>
              <a:gd name="connsiteY2" fmla="*/ 4684294 h 4684294"/>
              <a:gd name="connsiteX3" fmla="*/ 0 w 2903621"/>
              <a:gd name="connsiteY3" fmla="*/ 4684294 h 468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3621" h="4684294">
                <a:moveTo>
                  <a:pt x="0" y="0"/>
                </a:moveTo>
                <a:lnTo>
                  <a:pt x="2903621" y="0"/>
                </a:lnTo>
                <a:lnTo>
                  <a:pt x="2903621" y="4684294"/>
                </a:lnTo>
                <a:lnTo>
                  <a:pt x="0" y="4684294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12" name="矩形 11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4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5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6"/>
          <p:cNvSpPr/>
          <p:nvPr/>
        </p:nvSpPr>
        <p:spPr>
          <a:xfrm>
            <a:off x="403122" y="459350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Fingerprint Authentication: </a:t>
            </a:r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5749563" y="6057817"/>
            <a:ext cx="1291772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325" y="4457089"/>
            <a:ext cx="449798" cy="449798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1657350" y="1277620"/>
            <a:ext cx="33578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User Registration </a:t>
            </a:r>
            <a:endParaRPr lang="en-US" sz="2000" b="1"/>
          </a:p>
        </p:txBody>
      </p:sp>
      <p:sp>
        <p:nvSpPr>
          <p:cNvPr id="11" name="Text Box 10"/>
          <p:cNvSpPr txBox="1"/>
          <p:nvPr/>
        </p:nvSpPr>
        <p:spPr>
          <a:xfrm>
            <a:off x="6985000" y="1395730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Attendance Marking</a:t>
            </a:r>
            <a:endParaRPr lang="en-US" sz="2000" b="1"/>
          </a:p>
        </p:txBody>
      </p:sp>
      <p:sp>
        <p:nvSpPr>
          <p:cNvPr id="17" name="Text Box 16"/>
          <p:cNvSpPr txBox="1"/>
          <p:nvPr/>
        </p:nvSpPr>
        <p:spPr>
          <a:xfrm>
            <a:off x="1657350" y="2853690"/>
            <a:ext cx="35344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Attendance Reporting </a:t>
            </a:r>
            <a:endParaRPr lang="en-US" sz="2000" b="1"/>
          </a:p>
        </p:txBody>
      </p:sp>
      <p:sp>
        <p:nvSpPr>
          <p:cNvPr id="18" name="Text Box 17"/>
          <p:cNvSpPr txBox="1"/>
          <p:nvPr/>
        </p:nvSpPr>
        <p:spPr>
          <a:xfrm>
            <a:off x="1657350" y="4507865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Attendance Modification </a:t>
            </a:r>
            <a:endParaRPr lang="en-US" sz="2000" b="1"/>
          </a:p>
        </p:txBody>
      </p:sp>
      <p:sp>
        <p:nvSpPr>
          <p:cNvPr id="19" name="Text Box 18"/>
          <p:cNvSpPr txBox="1"/>
          <p:nvPr/>
        </p:nvSpPr>
        <p:spPr>
          <a:xfrm>
            <a:off x="7174865" y="3079750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Offline Mode</a:t>
            </a:r>
            <a:endParaRPr lang="en-US" sz="2000" b="1"/>
          </a:p>
        </p:txBody>
      </p:sp>
      <p:grpSp>
        <p:nvGrpSpPr>
          <p:cNvPr id="58" name="组合 57"/>
          <p:cNvGrpSpPr/>
          <p:nvPr/>
        </p:nvGrpSpPr>
        <p:grpSpPr>
          <a:xfrm>
            <a:off x="874808" y="2790605"/>
            <a:ext cx="607567" cy="603675"/>
            <a:chOff x="4172183" y="3125250"/>
            <a:chExt cx="607567" cy="603675"/>
          </a:xfrm>
        </p:grpSpPr>
        <p:sp>
          <p:nvSpPr>
            <p:cNvPr id="139" name="任意多边形: 形状 155"/>
            <p:cNvSpPr/>
            <p:nvPr/>
          </p:nvSpPr>
          <p:spPr>
            <a:xfrm>
              <a:off x="4172183" y="3143925"/>
              <a:ext cx="585000" cy="585000"/>
            </a:xfrm>
            <a:custGeom>
              <a:avLst/>
              <a:gdLst>
                <a:gd name="connsiteX0" fmla="*/ 511042 w 585000"/>
                <a:gd name="connsiteY0" fmla="*/ 372600 h 585000"/>
                <a:gd name="connsiteX1" fmla="*/ 216178 w 585000"/>
                <a:gd name="connsiteY1" fmla="*/ 492204 h 585000"/>
                <a:gd name="connsiteX2" fmla="*/ 96574 w 585000"/>
                <a:gd name="connsiteY2" fmla="*/ 197340 h 585000"/>
                <a:gd name="connsiteX3" fmla="*/ 213817 w 585000"/>
                <a:gd name="connsiteY3" fmla="*/ 78750 h 58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5000" h="585000">
                  <a:moveTo>
                    <a:pt x="511042" y="372600"/>
                  </a:moveTo>
                  <a:cubicBezTo>
                    <a:pt x="462645" y="487052"/>
                    <a:pt x="330630" y="540601"/>
                    <a:pt x="216178" y="492204"/>
                  </a:cubicBezTo>
                  <a:cubicBezTo>
                    <a:pt x="101726" y="443807"/>
                    <a:pt x="48177" y="311792"/>
                    <a:pt x="96574" y="197340"/>
                  </a:cubicBezTo>
                  <a:cubicBezTo>
                    <a:pt x="119023" y="144252"/>
                    <a:pt x="160989" y="101803"/>
                    <a:pt x="213817" y="78750"/>
                  </a:cubicBezTo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40" name="任意多边形: 形状 156"/>
            <p:cNvSpPr/>
            <p:nvPr/>
          </p:nvSpPr>
          <p:spPr>
            <a:xfrm>
              <a:off x="4397250" y="3125250"/>
              <a:ext cx="382500" cy="382500"/>
            </a:xfrm>
            <a:custGeom>
              <a:avLst/>
              <a:gdLst>
                <a:gd name="connsiteX0" fmla="*/ 303750 w 382500"/>
                <a:gd name="connsiteY0" fmla="*/ 303750 h 382500"/>
                <a:gd name="connsiteX1" fmla="*/ 78750 w 382500"/>
                <a:gd name="connsiteY1" fmla="*/ 78750 h 382500"/>
                <a:gd name="connsiteX2" fmla="*/ 78750 w 382500"/>
                <a:gd name="connsiteY2" fmla="*/ 303750 h 38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2500" h="382500">
                  <a:moveTo>
                    <a:pt x="303750" y="303750"/>
                  </a:moveTo>
                  <a:cubicBezTo>
                    <a:pt x="303750" y="179486"/>
                    <a:pt x="203014" y="78750"/>
                    <a:pt x="78750" y="78750"/>
                  </a:cubicBezTo>
                  <a:lnTo>
                    <a:pt x="78750" y="303750"/>
                  </a:lnTo>
                  <a:close/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57" name="组合 256"/>
          <p:cNvGrpSpPr/>
          <p:nvPr/>
        </p:nvGrpSpPr>
        <p:grpSpPr>
          <a:xfrm>
            <a:off x="6135669" y="1395541"/>
            <a:ext cx="607500" cy="607500"/>
            <a:chOff x="4172249" y="5285250"/>
            <a:chExt cx="607500" cy="607500"/>
          </a:xfrm>
        </p:grpSpPr>
        <p:sp>
          <p:nvSpPr>
            <p:cNvPr id="266" name="任意多边形: 形状 397"/>
            <p:cNvSpPr/>
            <p:nvPr/>
          </p:nvSpPr>
          <p:spPr>
            <a:xfrm>
              <a:off x="4172249" y="5285250"/>
              <a:ext cx="607500" cy="382500"/>
            </a:xfrm>
            <a:custGeom>
              <a:avLst/>
              <a:gdLst>
                <a:gd name="connsiteX0" fmla="*/ 303750 w 607500"/>
                <a:gd name="connsiteY0" fmla="*/ 78750 h 382500"/>
                <a:gd name="connsiteX1" fmla="*/ 78750 w 607500"/>
                <a:gd name="connsiteY1" fmla="*/ 191250 h 382500"/>
                <a:gd name="connsiteX2" fmla="*/ 303750 w 607500"/>
                <a:gd name="connsiteY2" fmla="*/ 303750 h 382500"/>
                <a:gd name="connsiteX3" fmla="*/ 528750 w 607500"/>
                <a:gd name="connsiteY3" fmla="*/ 191250 h 382500"/>
                <a:gd name="connsiteX4" fmla="*/ 303750 w 607500"/>
                <a:gd name="connsiteY4" fmla="*/ 78750 h 38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500" h="382500">
                  <a:moveTo>
                    <a:pt x="303750" y="78750"/>
                  </a:moveTo>
                  <a:lnTo>
                    <a:pt x="78750" y="191250"/>
                  </a:lnTo>
                  <a:lnTo>
                    <a:pt x="303750" y="303750"/>
                  </a:lnTo>
                  <a:lnTo>
                    <a:pt x="528750" y="191250"/>
                  </a:lnTo>
                  <a:lnTo>
                    <a:pt x="303750" y="78750"/>
                  </a:lnTo>
                  <a:close/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67" name="任意多边形: 形状 398"/>
            <p:cNvSpPr/>
            <p:nvPr/>
          </p:nvSpPr>
          <p:spPr>
            <a:xfrm>
              <a:off x="4172249" y="5622750"/>
              <a:ext cx="607500" cy="270000"/>
            </a:xfrm>
            <a:custGeom>
              <a:avLst/>
              <a:gdLst>
                <a:gd name="connsiteX0" fmla="*/ 78750 w 607500"/>
                <a:gd name="connsiteY0" fmla="*/ 78750 h 270000"/>
                <a:gd name="connsiteX1" fmla="*/ 303750 w 607500"/>
                <a:gd name="connsiteY1" fmla="*/ 191250 h 270000"/>
                <a:gd name="connsiteX2" fmla="*/ 528750 w 607500"/>
                <a:gd name="connsiteY2" fmla="*/ 78750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7500" h="270000">
                  <a:moveTo>
                    <a:pt x="78750" y="78750"/>
                  </a:moveTo>
                  <a:lnTo>
                    <a:pt x="303750" y="191250"/>
                  </a:lnTo>
                  <a:lnTo>
                    <a:pt x="528750" y="78750"/>
                  </a:lnTo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68" name="任意多边形: 形状 399"/>
            <p:cNvSpPr/>
            <p:nvPr/>
          </p:nvSpPr>
          <p:spPr>
            <a:xfrm>
              <a:off x="4172249" y="5510250"/>
              <a:ext cx="607500" cy="270000"/>
            </a:xfrm>
            <a:custGeom>
              <a:avLst/>
              <a:gdLst>
                <a:gd name="connsiteX0" fmla="*/ 78750 w 607500"/>
                <a:gd name="connsiteY0" fmla="*/ 78750 h 270000"/>
                <a:gd name="connsiteX1" fmla="*/ 303750 w 607500"/>
                <a:gd name="connsiteY1" fmla="*/ 191250 h 270000"/>
                <a:gd name="connsiteX2" fmla="*/ 528750 w 607500"/>
                <a:gd name="connsiteY2" fmla="*/ 78750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7500" h="270000">
                  <a:moveTo>
                    <a:pt x="78750" y="78750"/>
                  </a:moveTo>
                  <a:lnTo>
                    <a:pt x="303750" y="191250"/>
                  </a:lnTo>
                  <a:lnTo>
                    <a:pt x="528750" y="78750"/>
                  </a:lnTo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2" name="Text Box 21"/>
          <p:cNvSpPr txBox="1"/>
          <p:nvPr/>
        </p:nvSpPr>
        <p:spPr>
          <a:xfrm>
            <a:off x="1501775" y="3490595"/>
            <a:ext cx="4591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Allowing administrators to generate </a:t>
            </a:r>
            <a:endParaRPr lang="en-US" sz="1600"/>
          </a:p>
          <a:p>
            <a:r>
              <a:rPr lang="en-US" sz="1600"/>
              <a:t>attendance reports</a:t>
            </a:r>
            <a:endParaRPr lang="en-US" sz="1600"/>
          </a:p>
        </p:txBody>
      </p:sp>
      <p:sp>
        <p:nvSpPr>
          <p:cNvPr id="23" name="Text Box 22"/>
          <p:cNvSpPr txBox="1"/>
          <p:nvPr/>
        </p:nvSpPr>
        <p:spPr>
          <a:xfrm>
            <a:off x="1410335" y="1832610"/>
            <a:ext cx="4423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Admins should register student by fingerprint and create account.</a:t>
            </a:r>
            <a:endParaRPr lang="en-US" sz="1600"/>
          </a:p>
        </p:txBody>
      </p:sp>
      <p:sp>
        <p:nvSpPr>
          <p:cNvPr id="24" name="Text Box 23"/>
          <p:cNvSpPr txBox="1"/>
          <p:nvPr/>
        </p:nvSpPr>
        <p:spPr>
          <a:xfrm>
            <a:off x="6985000" y="1990725"/>
            <a:ext cx="4361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 Students should be able to mark their attendance by scanning their fingerprints.</a:t>
            </a:r>
            <a:endParaRPr lang="en-US" sz="1600"/>
          </a:p>
        </p:txBody>
      </p:sp>
      <p:sp>
        <p:nvSpPr>
          <p:cNvPr id="25" name="Text Box 24"/>
          <p:cNvSpPr txBox="1"/>
          <p:nvPr/>
        </p:nvSpPr>
        <p:spPr>
          <a:xfrm>
            <a:off x="7132320" y="3651885"/>
            <a:ext cx="43618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Provide offline support for authentication and attendance marking in poor internet connectivity</a:t>
            </a:r>
            <a:endParaRPr lang="en-US" sz="1600"/>
          </a:p>
        </p:txBody>
      </p:sp>
      <p:sp>
        <p:nvSpPr>
          <p:cNvPr id="26" name="Text Box 25"/>
          <p:cNvSpPr txBox="1"/>
          <p:nvPr/>
        </p:nvSpPr>
        <p:spPr>
          <a:xfrm>
            <a:off x="1501775" y="5148580"/>
            <a:ext cx="42760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Provide functionality for administrators to manually modify attendance </a:t>
            </a:r>
            <a:endParaRPr lang="en-US" sz="1600"/>
          </a:p>
        </p:txBody>
      </p:sp>
      <p:sp>
        <p:nvSpPr>
          <p:cNvPr id="276" name="任意多边形: 形状 337"/>
          <p:cNvSpPr/>
          <p:nvPr/>
        </p:nvSpPr>
        <p:spPr>
          <a:xfrm>
            <a:off x="6332220" y="3373120"/>
            <a:ext cx="157480" cy="15748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30" name="任意多边形: 形状 254"/>
          <p:cNvSpPr/>
          <p:nvPr/>
        </p:nvSpPr>
        <p:spPr>
          <a:xfrm>
            <a:off x="10866000" y="5690250"/>
            <a:ext cx="157500" cy="15750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6" name="任意多边形: 形状 248"/>
          <p:cNvSpPr/>
          <p:nvPr/>
        </p:nvSpPr>
        <p:spPr>
          <a:xfrm>
            <a:off x="6374795" y="3026280"/>
            <a:ext cx="652500" cy="652500"/>
          </a:xfrm>
          <a:custGeom>
            <a:avLst/>
            <a:gdLst>
              <a:gd name="connsiteX0" fmla="*/ 78750 w 652500"/>
              <a:gd name="connsiteY0" fmla="*/ 78750 h 652500"/>
              <a:gd name="connsiteX1" fmla="*/ 573750 w 652500"/>
              <a:gd name="connsiteY1" fmla="*/ 573750 h 6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52500" h="652500">
                <a:moveTo>
                  <a:pt x="78750" y="78750"/>
                </a:moveTo>
                <a:lnTo>
                  <a:pt x="573750" y="573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7" name="任意多边形: 形状 249"/>
          <p:cNvSpPr/>
          <p:nvPr/>
        </p:nvSpPr>
        <p:spPr>
          <a:xfrm>
            <a:off x="6728495" y="3252630"/>
            <a:ext cx="202500" cy="180000"/>
          </a:xfrm>
          <a:custGeom>
            <a:avLst/>
            <a:gdLst>
              <a:gd name="connsiteX0" fmla="*/ 78750 w 202500"/>
              <a:gd name="connsiteY0" fmla="*/ 78750 h 180000"/>
              <a:gd name="connsiteX1" fmla="*/ 130050 w 202500"/>
              <a:gd name="connsiteY1" fmla="*/ 112275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2500" h="180000">
                <a:moveTo>
                  <a:pt x="78750" y="78750"/>
                </a:moveTo>
                <a:cubicBezTo>
                  <a:pt x="97180" y="87744"/>
                  <a:pt x="114413" y="99007"/>
                  <a:pt x="130050" y="112275"/>
                </a:cubicBez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8" name="任意多边形: 形状 250"/>
          <p:cNvSpPr/>
          <p:nvPr/>
        </p:nvSpPr>
        <p:spPr>
          <a:xfrm>
            <a:off x="6464795" y="3232380"/>
            <a:ext cx="270000" cy="202500"/>
          </a:xfrm>
          <a:custGeom>
            <a:avLst/>
            <a:gdLst>
              <a:gd name="connsiteX0" fmla="*/ 78750 w 270000"/>
              <a:gd name="connsiteY0" fmla="*/ 132525 h 202500"/>
              <a:gd name="connsiteX1" fmla="*/ 195075 w 270000"/>
              <a:gd name="connsiteY1" fmla="*/ 78750 h 20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70000" h="202500">
                <a:moveTo>
                  <a:pt x="78750" y="132525"/>
                </a:moveTo>
                <a:cubicBezTo>
                  <a:pt x="112097" y="104644"/>
                  <a:pt x="152232" y="86090"/>
                  <a:pt x="195075" y="78750"/>
                </a:cubicBez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9" name="任意多边形: 形状 251"/>
          <p:cNvSpPr/>
          <p:nvPr/>
        </p:nvSpPr>
        <p:spPr>
          <a:xfrm>
            <a:off x="6593270" y="3116241"/>
            <a:ext cx="405000" cy="247500"/>
          </a:xfrm>
          <a:custGeom>
            <a:avLst/>
            <a:gdLst>
              <a:gd name="connsiteX0" fmla="*/ 78750 w 405000"/>
              <a:gd name="connsiteY0" fmla="*/ 79914 h 247500"/>
              <a:gd name="connsiteX1" fmla="*/ 345825 w 405000"/>
              <a:gd name="connsiteY1" fmla="*/ 168789 h 24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5000" h="247500">
                <a:moveTo>
                  <a:pt x="78750" y="79914"/>
                </a:moveTo>
                <a:cubicBezTo>
                  <a:pt x="176147" y="72066"/>
                  <a:pt x="272551" y="104146"/>
                  <a:pt x="345825" y="168789"/>
                </a:cubicBez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0" name="任意多边形: 形状 252"/>
          <p:cNvSpPr/>
          <p:nvPr/>
        </p:nvSpPr>
        <p:spPr>
          <a:xfrm>
            <a:off x="6384245" y="3141480"/>
            <a:ext cx="247500" cy="202500"/>
          </a:xfrm>
          <a:custGeom>
            <a:avLst/>
            <a:gdLst>
              <a:gd name="connsiteX0" fmla="*/ 78750 w 247500"/>
              <a:gd name="connsiteY0" fmla="*/ 143550 h 202500"/>
              <a:gd name="connsiteX1" fmla="*/ 184500 w 247500"/>
              <a:gd name="connsiteY1" fmla="*/ 78750 h 20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7500" h="202500">
                <a:moveTo>
                  <a:pt x="78750" y="143550"/>
                </a:moveTo>
                <a:cubicBezTo>
                  <a:pt x="109961" y="115962"/>
                  <a:pt x="145748" y="94033"/>
                  <a:pt x="184500" y="78750"/>
                </a:cubicBez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1" name="任意多边形: 形状 253"/>
          <p:cNvSpPr/>
          <p:nvPr/>
        </p:nvSpPr>
        <p:spPr>
          <a:xfrm>
            <a:off x="6544220" y="3341308"/>
            <a:ext cx="292500" cy="180000"/>
          </a:xfrm>
          <a:custGeom>
            <a:avLst/>
            <a:gdLst>
              <a:gd name="connsiteX0" fmla="*/ 78750 w 292500"/>
              <a:gd name="connsiteY0" fmla="*/ 103697 h 180000"/>
              <a:gd name="connsiteX1" fmla="*/ 235125 w 292500"/>
              <a:gd name="connsiteY1" fmla="*/ 103697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92500" h="180000">
                <a:moveTo>
                  <a:pt x="78750" y="103697"/>
                </a:moveTo>
                <a:cubicBezTo>
                  <a:pt x="125569" y="70434"/>
                  <a:pt x="188306" y="70434"/>
                  <a:pt x="235125" y="103697"/>
                </a:cubicBez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2" name="任意多边形: 形状 254"/>
          <p:cNvSpPr/>
          <p:nvPr/>
        </p:nvSpPr>
        <p:spPr>
          <a:xfrm>
            <a:off x="6622295" y="3453780"/>
            <a:ext cx="157500" cy="15750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02" name="任意多边形: 形状 318"/>
          <p:cNvSpPr/>
          <p:nvPr/>
        </p:nvSpPr>
        <p:spPr>
          <a:xfrm>
            <a:off x="849289" y="1515591"/>
            <a:ext cx="495000" cy="292500"/>
          </a:xfrm>
          <a:custGeom>
            <a:avLst/>
            <a:gdLst>
              <a:gd name="connsiteX0" fmla="*/ 416250 w 495000"/>
              <a:gd name="connsiteY0" fmla="*/ 213750 h 292500"/>
              <a:gd name="connsiteX1" fmla="*/ 416250 w 495000"/>
              <a:gd name="connsiteY1" fmla="*/ 168750 h 292500"/>
              <a:gd name="connsiteX2" fmla="*/ 326250 w 495000"/>
              <a:gd name="connsiteY2" fmla="*/ 78750 h 292500"/>
              <a:gd name="connsiteX3" fmla="*/ 168750 w 495000"/>
              <a:gd name="connsiteY3" fmla="*/ 78750 h 292500"/>
              <a:gd name="connsiteX4" fmla="*/ 78750 w 495000"/>
              <a:gd name="connsiteY4" fmla="*/ 168750 h 292500"/>
              <a:gd name="connsiteX5" fmla="*/ 78750 w 495000"/>
              <a:gd name="connsiteY5" fmla="*/ 213750 h 29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5000" h="292500">
                <a:moveTo>
                  <a:pt x="416250" y="213750"/>
                </a:moveTo>
                <a:lnTo>
                  <a:pt x="416250" y="168750"/>
                </a:lnTo>
                <a:cubicBezTo>
                  <a:pt x="416250" y="119044"/>
                  <a:pt x="375956" y="78750"/>
                  <a:pt x="326250" y="78750"/>
                </a:cubicBezTo>
                <a:lnTo>
                  <a:pt x="168750" y="78750"/>
                </a:lnTo>
                <a:cubicBezTo>
                  <a:pt x="119044" y="78750"/>
                  <a:pt x="78750" y="119044"/>
                  <a:pt x="78750" y="168750"/>
                </a:cubicBezTo>
                <a:lnTo>
                  <a:pt x="78750" y="213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03" name="任意多边形: 形状 319"/>
          <p:cNvSpPr/>
          <p:nvPr/>
        </p:nvSpPr>
        <p:spPr>
          <a:xfrm>
            <a:off x="928039" y="1245591"/>
            <a:ext cx="337500" cy="337500"/>
          </a:xfrm>
          <a:custGeom>
            <a:avLst/>
            <a:gdLst>
              <a:gd name="connsiteX0" fmla="*/ 258750 w 337500"/>
              <a:gd name="connsiteY0" fmla="*/ 168750 h 337500"/>
              <a:gd name="connsiteX1" fmla="*/ 168750 w 337500"/>
              <a:gd name="connsiteY1" fmla="*/ 258750 h 337500"/>
              <a:gd name="connsiteX2" fmla="*/ 78750 w 337500"/>
              <a:gd name="connsiteY2" fmla="*/ 168750 h 337500"/>
              <a:gd name="connsiteX3" fmla="*/ 168750 w 337500"/>
              <a:gd name="connsiteY3" fmla="*/ 78750 h 337500"/>
              <a:gd name="connsiteX4" fmla="*/ 258750 w 337500"/>
              <a:gd name="connsiteY4" fmla="*/ 168750 h 33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500" h="337500">
                <a:moveTo>
                  <a:pt x="258750" y="168750"/>
                </a:moveTo>
                <a:cubicBezTo>
                  <a:pt x="258750" y="218456"/>
                  <a:pt x="218456" y="258750"/>
                  <a:pt x="168750" y="258750"/>
                </a:cubicBezTo>
                <a:cubicBezTo>
                  <a:pt x="119044" y="258750"/>
                  <a:pt x="78750" y="218456"/>
                  <a:pt x="78750" y="168750"/>
                </a:cubicBezTo>
                <a:cubicBezTo>
                  <a:pt x="78750" y="119044"/>
                  <a:pt x="119044" y="78750"/>
                  <a:pt x="168750" y="78750"/>
                </a:cubicBezTo>
                <a:cubicBezTo>
                  <a:pt x="218456" y="78750"/>
                  <a:pt x="258750" y="119044"/>
                  <a:pt x="258750" y="168750"/>
                </a:cubicBez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04" name="任意多边形: 形状 320"/>
          <p:cNvSpPr/>
          <p:nvPr/>
        </p:nvSpPr>
        <p:spPr>
          <a:xfrm>
            <a:off x="1276789" y="1358091"/>
            <a:ext cx="157500" cy="292500"/>
          </a:xfrm>
          <a:custGeom>
            <a:avLst/>
            <a:gdLst>
              <a:gd name="connsiteX0" fmla="*/ 78750 w 157500"/>
              <a:gd name="connsiteY0" fmla="*/ 78750 h 292500"/>
              <a:gd name="connsiteX1" fmla="*/ 78750 w 157500"/>
              <a:gd name="connsiteY1" fmla="*/ 213750 h 29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292500">
                <a:moveTo>
                  <a:pt x="78750" y="78750"/>
                </a:moveTo>
                <a:lnTo>
                  <a:pt x="78750" y="213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05" name="任意多边形: 形状 321"/>
          <p:cNvSpPr/>
          <p:nvPr/>
        </p:nvSpPr>
        <p:spPr>
          <a:xfrm>
            <a:off x="1209289" y="1425591"/>
            <a:ext cx="292500" cy="157500"/>
          </a:xfrm>
          <a:custGeom>
            <a:avLst/>
            <a:gdLst>
              <a:gd name="connsiteX0" fmla="*/ 213750 w 292500"/>
              <a:gd name="connsiteY0" fmla="*/ 78750 h 157500"/>
              <a:gd name="connsiteX1" fmla="*/ 78750 w 292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92500" h="157500">
                <a:moveTo>
                  <a:pt x="213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6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3"/>
          <p:cNvSpPr/>
          <p:nvPr/>
        </p:nvSpPr>
        <p:spPr>
          <a:xfrm>
            <a:off x="902676" y="719506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800" b="1" dirty="0">
                <a:solidFill>
                  <a:schemeClr val="bg1"/>
                </a:solidFill>
                <a:latin typeface="Calibri" panose="020F0502020204030204" charset="0"/>
              </a:rPr>
              <a:t>5</a:t>
            </a:r>
            <a:endParaRPr lang="en-US" altLang="zh-CN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9215" y="3322320"/>
            <a:ext cx="4569460" cy="11912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Non-Functional Requirements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99955" y="488271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图片 53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9932" r="43425"/>
          <a:stretch>
            <a:fillRect/>
          </a:stretch>
        </p:blipFill>
        <p:spPr>
          <a:xfrm>
            <a:off x="779145" y="349885"/>
            <a:ext cx="5193665" cy="6218555"/>
          </a:xfrm>
          <a:custGeom>
            <a:avLst/>
            <a:gdLst>
              <a:gd name="connsiteX0" fmla="*/ 0 w 2903621"/>
              <a:gd name="connsiteY0" fmla="*/ 0 h 4684294"/>
              <a:gd name="connsiteX1" fmla="*/ 2903621 w 2903621"/>
              <a:gd name="connsiteY1" fmla="*/ 0 h 4684294"/>
              <a:gd name="connsiteX2" fmla="*/ 2903621 w 2903621"/>
              <a:gd name="connsiteY2" fmla="*/ 4684294 h 4684294"/>
              <a:gd name="connsiteX3" fmla="*/ 0 w 2903621"/>
              <a:gd name="connsiteY3" fmla="*/ 4684294 h 468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3621" h="4684294">
                <a:moveTo>
                  <a:pt x="0" y="0"/>
                </a:moveTo>
                <a:lnTo>
                  <a:pt x="2903621" y="0"/>
                </a:lnTo>
                <a:lnTo>
                  <a:pt x="2903621" y="4684294"/>
                </a:lnTo>
                <a:lnTo>
                  <a:pt x="0" y="4684294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12" name="矩形 11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4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5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6"/>
          <p:cNvSpPr/>
          <p:nvPr/>
        </p:nvSpPr>
        <p:spPr>
          <a:xfrm>
            <a:off x="403122" y="459350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Fingerprint Authentication: </a:t>
            </a:r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5749563" y="6057817"/>
            <a:ext cx="1291772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8"/>
          <p:cNvSpPr txBox="1"/>
          <p:nvPr/>
        </p:nvSpPr>
        <p:spPr>
          <a:xfrm>
            <a:off x="1657350" y="1277620"/>
            <a:ext cx="33578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Performance</a:t>
            </a:r>
            <a:endParaRPr lang="en-US" sz="2000" b="1"/>
          </a:p>
        </p:txBody>
      </p:sp>
      <p:sp>
        <p:nvSpPr>
          <p:cNvPr id="11" name="Text Box 10"/>
          <p:cNvSpPr txBox="1"/>
          <p:nvPr/>
        </p:nvSpPr>
        <p:spPr>
          <a:xfrm>
            <a:off x="6985000" y="1395730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Compatibility</a:t>
            </a:r>
            <a:endParaRPr lang="en-US" sz="2000" b="1"/>
          </a:p>
        </p:txBody>
      </p:sp>
      <p:sp>
        <p:nvSpPr>
          <p:cNvPr id="17" name="Text Box 16"/>
          <p:cNvSpPr txBox="1"/>
          <p:nvPr/>
        </p:nvSpPr>
        <p:spPr>
          <a:xfrm>
            <a:off x="1657350" y="2853690"/>
            <a:ext cx="35344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Security</a:t>
            </a:r>
            <a:endParaRPr lang="en-US" sz="2000" b="1"/>
          </a:p>
        </p:txBody>
      </p:sp>
      <p:sp>
        <p:nvSpPr>
          <p:cNvPr id="18" name="Text Box 17"/>
          <p:cNvSpPr txBox="1"/>
          <p:nvPr/>
        </p:nvSpPr>
        <p:spPr>
          <a:xfrm>
            <a:off x="1657350" y="4507865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Usability</a:t>
            </a:r>
            <a:endParaRPr lang="en-US" sz="2000" b="1"/>
          </a:p>
        </p:txBody>
      </p:sp>
      <p:sp>
        <p:nvSpPr>
          <p:cNvPr id="19" name="Text Box 18"/>
          <p:cNvSpPr txBox="1"/>
          <p:nvPr/>
        </p:nvSpPr>
        <p:spPr>
          <a:xfrm>
            <a:off x="7174865" y="3079750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Scalability</a:t>
            </a:r>
            <a:endParaRPr lang="en-US" sz="2000" b="1"/>
          </a:p>
        </p:txBody>
      </p:sp>
      <p:sp>
        <p:nvSpPr>
          <p:cNvPr id="22" name="Text Box 21"/>
          <p:cNvSpPr txBox="1"/>
          <p:nvPr/>
        </p:nvSpPr>
        <p:spPr>
          <a:xfrm>
            <a:off x="1501775" y="3490595"/>
            <a:ext cx="4591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Fingerprint data should be securely stored and encrypted</a:t>
            </a:r>
            <a:endParaRPr lang="en-US" sz="1600"/>
          </a:p>
        </p:txBody>
      </p:sp>
      <p:sp>
        <p:nvSpPr>
          <p:cNvPr id="23" name="Text Box 22"/>
          <p:cNvSpPr txBox="1"/>
          <p:nvPr/>
        </p:nvSpPr>
        <p:spPr>
          <a:xfrm>
            <a:off x="1410335" y="1832610"/>
            <a:ext cx="4423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The app should respond within 2 seconds of fingerprint scanning.</a:t>
            </a:r>
            <a:endParaRPr lang="en-US" sz="1600"/>
          </a:p>
        </p:txBody>
      </p:sp>
      <p:sp>
        <p:nvSpPr>
          <p:cNvPr id="24" name="Text Box 23"/>
          <p:cNvSpPr txBox="1"/>
          <p:nvPr/>
        </p:nvSpPr>
        <p:spPr>
          <a:xfrm>
            <a:off x="6985000" y="1990725"/>
            <a:ext cx="4361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 The app should be cross platform compatible with Android and iOS devices.</a:t>
            </a:r>
            <a:endParaRPr lang="en-US" sz="1600"/>
          </a:p>
        </p:txBody>
      </p:sp>
      <p:sp>
        <p:nvSpPr>
          <p:cNvPr id="25" name="Text Box 24"/>
          <p:cNvSpPr txBox="1"/>
          <p:nvPr/>
        </p:nvSpPr>
        <p:spPr>
          <a:xfrm>
            <a:off x="7132320" y="3651885"/>
            <a:ext cx="4361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App should tolerate increse in number of users and attendance records grows.</a:t>
            </a:r>
            <a:endParaRPr lang="en-US" sz="1600"/>
          </a:p>
        </p:txBody>
      </p:sp>
      <p:sp>
        <p:nvSpPr>
          <p:cNvPr id="26" name="Text Box 25"/>
          <p:cNvSpPr txBox="1"/>
          <p:nvPr/>
        </p:nvSpPr>
        <p:spPr>
          <a:xfrm>
            <a:off x="1501775" y="5148580"/>
            <a:ext cx="42760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The app should have an intuitive user interface with good navigation</a:t>
            </a:r>
            <a:endParaRPr lang="en-US" sz="1600"/>
          </a:p>
        </p:txBody>
      </p:sp>
      <p:sp>
        <p:nvSpPr>
          <p:cNvPr id="276" name="任意多边形: 形状 337"/>
          <p:cNvSpPr/>
          <p:nvPr/>
        </p:nvSpPr>
        <p:spPr>
          <a:xfrm>
            <a:off x="6332220" y="3373120"/>
            <a:ext cx="157480" cy="15748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30" name="任意多边形: 形状 254"/>
          <p:cNvSpPr/>
          <p:nvPr/>
        </p:nvSpPr>
        <p:spPr>
          <a:xfrm>
            <a:off x="10866000" y="5690250"/>
            <a:ext cx="157500" cy="15750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2" name="任意多边形: 形状 254"/>
          <p:cNvSpPr/>
          <p:nvPr/>
        </p:nvSpPr>
        <p:spPr>
          <a:xfrm>
            <a:off x="6622295" y="3453780"/>
            <a:ext cx="157500" cy="15750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5" name="任意多边形: 形状 267"/>
          <p:cNvSpPr/>
          <p:nvPr/>
        </p:nvSpPr>
        <p:spPr>
          <a:xfrm>
            <a:off x="871789" y="1263102"/>
            <a:ext cx="585000" cy="607500"/>
          </a:xfrm>
          <a:custGeom>
            <a:avLst/>
            <a:gdLst>
              <a:gd name="connsiteX0" fmla="*/ 528750 w 585000"/>
              <a:gd name="connsiteY0" fmla="*/ 282954 h 607500"/>
              <a:gd name="connsiteX1" fmla="*/ 528750 w 585000"/>
              <a:gd name="connsiteY1" fmla="*/ 303879 h 607500"/>
              <a:gd name="connsiteX2" fmla="*/ 303621 w 585000"/>
              <a:gd name="connsiteY2" fmla="*/ 528750 h 607500"/>
              <a:gd name="connsiteX3" fmla="*/ 78750 w 585000"/>
              <a:gd name="connsiteY3" fmla="*/ 303621 h 607500"/>
              <a:gd name="connsiteX4" fmla="*/ 303879 w 585000"/>
              <a:gd name="connsiteY4" fmla="*/ 78750 h 607500"/>
              <a:gd name="connsiteX5" fmla="*/ 395325 w 585000"/>
              <a:gd name="connsiteY5" fmla="*/ 98229 h 60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5000" h="607500">
                <a:moveTo>
                  <a:pt x="528750" y="282954"/>
                </a:moveTo>
                <a:lnTo>
                  <a:pt x="528750" y="303879"/>
                </a:lnTo>
                <a:cubicBezTo>
                  <a:pt x="528679" y="428143"/>
                  <a:pt x="427885" y="528821"/>
                  <a:pt x="303621" y="528750"/>
                </a:cubicBezTo>
                <a:cubicBezTo>
                  <a:pt x="179357" y="528679"/>
                  <a:pt x="78679" y="427885"/>
                  <a:pt x="78750" y="303621"/>
                </a:cubicBezTo>
                <a:cubicBezTo>
                  <a:pt x="78821" y="179357"/>
                  <a:pt x="179615" y="78679"/>
                  <a:pt x="303879" y="78750"/>
                </a:cubicBezTo>
                <a:cubicBezTo>
                  <a:pt x="335388" y="78768"/>
                  <a:pt x="366543" y="85404"/>
                  <a:pt x="395325" y="98229"/>
                </a:cubicBez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5" name="任意多边形: 形状 268"/>
          <p:cNvSpPr/>
          <p:nvPr/>
        </p:nvSpPr>
        <p:spPr>
          <a:xfrm>
            <a:off x="1029289" y="1285731"/>
            <a:ext cx="472500" cy="405000"/>
          </a:xfrm>
          <a:custGeom>
            <a:avLst/>
            <a:gdLst>
              <a:gd name="connsiteX0" fmla="*/ 393750 w 472500"/>
              <a:gd name="connsiteY0" fmla="*/ 78750 h 405000"/>
              <a:gd name="connsiteX1" fmla="*/ 146250 w 472500"/>
              <a:gd name="connsiteY1" fmla="*/ 326250 h 405000"/>
              <a:gd name="connsiteX2" fmla="*/ 78750 w 472500"/>
              <a:gd name="connsiteY2" fmla="*/ 258750 h 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2500" h="405000">
                <a:moveTo>
                  <a:pt x="393750" y="78750"/>
                </a:moveTo>
                <a:lnTo>
                  <a:pt x="146250" y="326250"/>
                </a:lnTo>
                <a:lnTo>
                  <a:pt x="78750" y="258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4" name="任意多边形: 形状 408"/>
          <p:cNvSpPr/>
          <p:nvPr/>
        </p:nvSpPr>
        <p:spPr>
          <a:xfrm>
            <a:off x="874927" y="2922016"/>
            <a:ext cx="562500" cy="405000"/>
          </a:xfrm>
          <a:custGeom>
            <a:avLst/>
            <a:gdLst>
              <a:gd name="connsiteX0" fmla="*/ 438750 w 562500"/>
              <a:gd name="connsiteY0" fmla="*/ 78750 h 405000"/>
              <a:gd name="connsiteX1" fmla="*/ 483750 w 562500"/>
              <a:gd name="connsiteY1" fmla="*/ 123750 h 405000"/>
              <a:gd name="connsiteX2" fmla="*/ 483750 w 562500"/>
              <a:gd name="connsiteY2" fmla="*/ 281250 h 405000"/>
              <a:gd name="connsiteX3" fmla="*/ 438750 w 562500"/>
              <a:gd name="connsiteY3" fmla="*/ 326250 h 405000"/>
              <a:gd name="connsiteX4" fmla="*/ 123750 w 562500"/>
              <a:gd name="connsiteY4" fmla="*/ 326250 h 405000"/>
              <a:gd name="connsiteX5" fmla="*/ 78750 w 562500"/>
              <a:gd name="connsiteY5" fmla="*/ 281250 h 405000"/>
              <a:gd name="connsiteX6" fmla="*/ 78750 w 562500"/>
              <a:gd name="connsiteY6" fmla="*/ 123750 h 405000"/>
              <a:gd name="connsiteX7" fmla="*/ 123750 w 562500"/>
              <a:gd name="connsiteY7" fmla="*/ 78750 h 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2500" h="405000">
                <a:moveTo>
                  <a:pt x="438750" y="78750"/>
                </a:moveTo>
                <a:cubicBezTo>
                  <a:pt x="463603" y="78750"/>
                  <a:pt x="483750" y="98897"/>
                  <a:pt x="483750" y="123750"/>
                </a:cubicBezTo>
                <a:lnTo>
                  <a:pt x="483750" y="281250"/>
                </a:lnTo>
                <a:cubicBezTo>
                  <a:pt x="483750" y="306103"/>
                  <a:pt x="463603" y="326250"/>
                  <a:pt x="438750" y="326250"/>
                </a:cubicBezTo>
                <a:lnTo>
                  <a:pt x="123750" y="326250"/>
                </a:lnTo>
                <a:cubicBezTo>
                  <a:pt x="98897" y="326250"/>
                  <a:pt x="78750" y="306103"/>
                  <a:pt x="78750" y="281250"/>
                </a:cubicBezTo>
                <a:lnTo>
                  <a:pt x="78750" y="123750"/>
                </a:lnTo>
                <a:cubicBezTo>
                  <a:pt x="78750" y="98897"/>
                  <a:pt x="98897" y="78750"/>
                  <a:pt x="123750" y="78750"/>
                </a:cubicBez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5" name="任意多边形: 形状 409"/>
          <p:cNvSpPr/>
          <p:nvPr/>
        </p:nvSpPr>
        <p:spPr>
          <a:xfrm>
            <a:off x="964927" y="2719403"/>
            <a:ext cx="360000" cy="360000"/>
          </a:xfrm>
          <a:custGeom>
            <a:avLst/>
            <a:gdLst>
              <a:gd name="connsiteX0" fmla="*/ 78750 w 360000"/>
              <a:gd name="connsiteY0" fmla="*/ 281363 h 360000"/>
              <a:gd name="connsiteX1" fmla="*/ 78750 w 360000"/>
              <a:gd name="connsiteY1" fmla="*/ 191363 h 360000"/>
              <a:gd name="connsiteX2" fmla="*/ 191138 w 360000"/>
              <a:gd name="connsiteY2" fmla="*/ 78750 h 360000"/>
              <a:gd name="connsiteX3" fmla="*/ 301500 w 360000"/>
              <a:gd name="connsiteY3" fmla="*/ 168863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0000" h="360000">
                <a:moveTo>
                  <a:pt x="78750" y="281363"/>
                </a:moveTo>
                <a:lnTo>
                  <a:pt x="78750" y="191363"/>
                </a:lnTo>
                <a:cubicBezTo>
                  <a:pt x="78688" y="129231"/>
                  <a:pt x="129005" y="78812"/>
                  <a:pt x="191138" y="78750"/>
                </a:cubicBezTo>
                <a:cubicBezTo>
                  <a:pt x="244681" y="78696"/>
                  <a:pt x="290844" y="116389"/>
                  <a:pt x="301500" y="168863"/>
                </a:cubicBez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grpSp>
        <p:nvGrpSpPr>
          <p:cNvPr id="20" name="组合 256"/>
          <p:cNvGrpSpPr/>
          <p:nvPr/>
        </p:nvGrpSpPr>
        <p:grpSpPr>
          <a:xfrm>
            <a:off x="875329" y="4557841"/>
            <a:ext cx="607500" cy="607500"/>
            <a:chOff x="4172249" y="5285250"/>
            <a:chExt cx="607500" cy="607500"/>
          </a:xfrm>
        </p:grpSpPr>
        <p:sp>
          <p:nvSpPr>
            <p:cNvPr id="21" name="任意多边形: 形状 397"/>
            <p:cNvSpPr/>
            <p:nvPr/>
          </p:nvSpPr>
          <p:spPr>
            <a:xfrm>
              <a:off x="4172249" y="5285250"/>
              <a:ext cx="607500" cy="382500"/>
            </a:xfrm>
            <a:custGeom>
              <a:avLst/>
              <a:gdLst>
                <a:gd name="connsiteX0" fmla="*/ 303750 w 607500"/>
                <a:gd name="connsiteY0" fmla="*/ 78750 h 382500"/>
                <a:gd name="connsiteX1" fmla="*/ 78750 w 607500"/>
                <a:gd name="connsiteY1" fmla="*/ 191250 h 382500"/>
                <a:gd name="connsiteX2" fmla="*/ 303750 w 607500"/>
                <a:gd name="connsiteY2" fmla="*/ 303750 h 382500"/>
                <a:gd name="connsiteX3" fmla="*/ 528750 w 607500"/>
                <a:gd name="connsiteY3" fmla="*/ 191250 h 382500"/>
                <a:gd name="connsiteX4" fmla="*/ 303750 w 607500"/>
                <a:gd name="connsiteY4" fmla="*/ 78750 h 38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500" h="382500">
                  <a:moveTo>
                    <a:pt x="303750" y="78750"/>
                  </a:moveTo>
                  <a:lnTo>
                    <a:pt x="78750" y="191250"/>
                  </a:lnTo>
                  <a:lnTo>
                    <a:pt x="303750" y="303750"/>
                  </a:lnTo>
                  <a:lnTo>
                    <a:pt x="528750" y="191250"/>
                  </a:lnTo>
                  <a:lnTo>
                    <a:pt x="303750" y="78750"/>
                  </a:lnTo>
                  <a:close/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3" name="任意多边形: 形状 398"/>
            <p:cNvSpPr/>
            <p:nvPr/>
          </p:nvSpPr>
          <p:spPr>
            <a:xfrm>
              <a:off x="4172249" y="5622750"/>
              <a:ext cx="607500" cy="270000"/>
            </a:xfrm>
            <a:custGeom>
              <a:avLst/>
              <a:gdLst>
                <a:gd name="connsiteX0" fmla="*/ 78750 w 607500"/>
                <a:gd name="connsiteY0" fmla="*/ 78750 h 270000"/>
                <a:gd name="connsiteX1" fmla="*/ 303750 w 607500"/>
                <a:gd name="connsiteY1" fmla="*/ 191250 h 270000"/>
                <a:gd name="connsiteX2" fmla="*/ 528750 w 607500"/>
                <a:gd name="connsiteY2" fmla="*/ 78750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7500" h="270000">
                  <a:moveTo>
                    <a:pt x="78750" y="78750"/>
                  </a:moveTo>
                  <a:lnTo>
                    <a:pt x="303750" y="191250"/>
                  </a:lnTo>
                  <a:lnTo>
                    <a:pt x="528750" y="78750"/>
                  </a:lnTo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34" name="任意多边形: 形状 399"/>
            <p:cNvSpPr/>
            <p:nvPr/>
          </p:nvSpPr>
          <p:spPr>
            <a:xfrm>
              <a:off x="4172249" y="5510250"/>
              <a:ext cx="607500" cy="270000"/>
            </a:xfrm>
            <a:custGeom>
              <a:avLst/>
              <a:gdLst>
                <a:gd name="connsiteX0" fmla="*/ 78750 w 607500"/>
                <a:gd name="connsiteY0" fmla="*/ 78750 h 270000"/>
                <a:gd name="connsiteX1" fmla="*/ 303750 w 607500"/>
                <a:gd name="connsiteY1" fmla="*/ 191250 h 270000"/>
                <a:gd name="connsiteX2" fmla="*/ 528750 w 607500"/>
                <a:gd name="connsiteY2" fmla="*/ 78750 h 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7500" h="270000">
                  <a:moveTo>
                    <a:pt x="78750" y="78750"/>
                  </a:moveTo>
                  <a:lnTo>
                    <a:pt x="303750" y="191250"/>
                  </a:lnTo>
                  <a:lnTo>
                    <a:pt x="528750" y="78750"/>
                  </a:lnTo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36" name="任意多边形: 形状 370"/>
          <p:cNvSpPr/>
          <p:nvPr/>
        </p:nvSpPr>
        <p:spPr>
          <a:xfrm>
            <a:off x="6319416" y="1260421"/>
            <a:ext cx="607500" cy="607500"/>
          </a:xfrm>
          <a:custGeom>
            <a:avLst/>
            <a:gdLst>
              <a:gd name="connsiteX0" fmla="*/ 528750 w 607500"/>
              <a:gd name="connsiteY0" fmla="*/ 303750 h 607500"/>
              <a:gd name="connsiteX1" fmla="*/ 303750 w 607500"/>
              <a:gd name="connsiteY1" fmla="*/ 528750 h 607500"/>
              <a:gd name="connsiteX2" fmla="*/ 78750 w 607500"/>
              <a:gd name="connsiteY2" fmla="*/ 303750 h 607500"/>
              <a:gd name="connsiteX3" fmla="*/ 303750 w 607500"/>
              <a:gd name="connsiteY3" fmla="*/ 78750 h 607500"/>
              <a:gd name="connsiteX4" fmla="*/ 528750 w 607500"/>
              <a:gd name="connsiteY4" fmla="*/ 303750 h 60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7500" h="607500">
                <a:moveTo>
                  <a:pt x="528750" y="303750"/>
                </a:moveTo>
                <a:cubicBezTo>
                  <a:pt x="528750" y="428014"/>
                  <a:pt x="428014" y="528750"/>
                  <a:pt x="303750" y="528750"/>
                </a:cubicBezTo>
                <a:cubicBezTo>
                  <a:pt x="179486" y="528750"/>
                  <a:pt x="78750" y="428014"/>
                  <a:pt x="78750" y="303750"/>
                </a:cubicBezTo>
                <a:cubicBezTo>
                  <a:pt x="78750" y="179486"/>
                  <a:pt x="179486" y="78750"/>
                  <a:pt x="303750" y="78750"/>
                </a:cubicBezTo>
                <a:cubicBezTo>
                  <a:pt x="428014" y="78750"/>
                  <a:pt x="528750" y="179486"/>
                  <a:pt x="528750" y="303750"/>
                </a:cubicBez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37" name="任意多边形: 形状 371"/>
          <p:cNvSpPr/>
          <p:nvPr/>
        </p:nvSpPr>
        <p:spPr>
          <a:xfrm>
            <a:off x="6454416" y="1395421"/>
            <a:ext cx="337500" cy="337500"/>
          </a:xfrm>
          <a:custGeom>
            <a:avLst/>
            <a:gdLst>
              <a:gd name="connsiteX0" fmla="*/ 258750 w 337500"/>
              <a:gd name="connsiteY0" fmla="*/ 168750 h 337500"/>
              <a:gd name="connsiteX1" fmla="*/ 168750 w 337500"/>
              <a:gd name="connsiteY1" fmla="*/ 258750 h 337500"/>
              <a:gd name="connsiteX2" fmla="*/ 78750 w 337500"/>
              <a:gd name="connsiteY2" fmla="*/ 168750 h 337500"/>
              <a:gd name="connsiteX3" fmla="*/ 168750 w 337500"/>
              <a:gd name="connsiteY3" fmla="*/ 78750 h 337500"/>
              <a:gd name="connsiteX4" fmla="*/ 258750 w 337500"/>
              <a:gd name="connsiteY4" fmla="*/ 168750 h 33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500" h="337500">
                <a:moveTo>
                  <a:pt x="258750" y="168750"/>
                </a:moveTo>
                <a:cubicBezTo>
                  <a:pt x="258750" y="218456"/>
                  <a:pt x="218456" y="258750"/>
                  <a:pt x="168750" y="258750"/>
                </a:cubicBezTo>
                <a:cubicBezTo>
                  <a:pt x="119044" y="258750"/>
                  <a:pt x="78750" y="218456"/>
                  <a:pt x="78750" y="168750"/>
                </a:cubicBezTo>
                <a:cubicBezTo>
                  <a:pt x="78750" y="119044"/>
                  <a:pt x="119044" y="78750"/>
                  <a:pt x="168750" y="78750"/>
                </a:cubicBezTo>
                <a:cubicBezTo>
                  <a:pt x="218456" y="78750"/>
                  <a:pt x="258750" y="119044"/>
                  <a:pt x="258750" y="168750"/>
                </a:cubicBez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38" name="任意多边形: 形状 372"/>
          <p:cNvSpPr/>
          <p:nvPr/>
        </p:nvSpPr>
        <p:spPr>
          <a:xfrm>
            <a:off x="6544416" y="1395421"/>
            <a:ext cx="360000" cy="157500"/>
          </a:xfrm>
          <a:custGeom>
            <a:avLst/>
            <a:gdLst>
              <a:gd name="connsiteX0" fmla="*/ 285075 w 360000"/>
              <a:gd name="connsiteY0" fmla="*/ 78750 h 157500"/>
              <a:gd name="connsiteX1" fmla="*/ 78750 w 3600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0000" h="157500">
                <a:moveTo>
                  <a:pt x="285075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39" name="任意多边形: 形状 373"/>
          <p:cNvSpPr/>
          <p:nvPr/>
        </p:nvSpPr>
        <p:spPr>
          <a:xfrm>
            <a:off x="6363291" y="1351771"/>
            <a:ext cx="247500" cy="315000"/>
          </a:xfrm>
          <a:custGeom>
            <a:avLst/>
            <a:gdLst>
              <a:gd name="connsiteX0" fmla="*/ 78750 w 247500"/>
              <a:gd name="connsiteY0" fmla="*/ 78750 h 315000"/>
              <a:gd name="connsiteX1" fmla="*/ 182025 w 247500"/>
              <a:gd name="connsiteY1" fmla="*/ 257400 h 3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7500" h="315000">
                <a:moveTo>
                  <a:pt x="78750" y="78750"/>
                </a:moveTo>
                <a:lnTo>
                  <a:pt x="182025" y="25740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40" name="任意多边形: 形状 374"/>
          <p:cNvSpPr/>
          <p:nvPr/>
        </p:nvSpPr>
        <p:spPr>
          <a:xfrm>
            <a:off x="6519216" y="1530421"/>
            <a:ext cx="247500" cy="315000"/>
          </a:xfrm>
          <a:custGeom>
            <a:avLst/>
            <a:gdLst>
              <a:gd name="connsiteX0" fmla="*/ 78750 w 247500"/>
              <a:gd name="connsiteY0" fmla="*/ 257400 h 315000"/>
              <a:gd name="connsiteX1" fmla="*/ 181800 w 247500"/>
              <a:gd name="connsiteY1" fmla="*/ 78750 h 3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7500" h="315000">
                <a:moveTo>
                  <a:pt x="78750" y="257400"/>
                </a:moveTo>
                <a:lnTo>
                  <a:pt x="18180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10" name="任意多边形: 形状 224"/>
          <p:cNvSpPr/>
          <p:nvPr/>
        </p:nvSpPr>
        <p:spPr>
          <a:xfrm>
            <a:off x="6406405" y="3012860"/>
            <a:ext cx="562500" cy="562500"/>
          </a:xfrm>
          <a:custGeom>
            <a:avLst/>
            <a:gdLst>
              <a:gd name="connsiteX0" fmla="*/ 438750 w 562500"/>
              <a:gd name="connsiteY0" fmla="*/ 78750 h 562500"/>
              <a:gd name="connsiteX1" fmla="*/ 483750 w 562500"/>
              <a:gd name="connsiteY1" fmla="*/ 123750 h 562500"/>
              <a:gd name="connsiteX2" fmla="*/ 483750 w 562500"/>
              <a:gd name="connsiteY2" fmla="*/ 438750 h 562500"/>
              <a:gd name="connsiteX3" fmla="*/ 438750 w 562500"/>
              <a:gd name="connsiteY3" fmla="*/ 483750 h 562500"/>
              <a:gd name="connsiteX4" fmla="*/ 123750 w 562500"/>
              <a:gd name="connsiteY4" fmla="*/ 483750 h 562500"/>
              <a:gd name="connsiteX5" fmla="*/ 78750 w 562500"/>
              <a:gd name="connsiteY5" fmla="*/ 438750 h 562500"/>
              <a:gd name="connsiteX6" fmla="*/ 78750 w 562500"/>
              <a:gd name="connsiteY6" fmla="*/ 123750 h 562500"/>
              <a:gd name="connsiteX7" fmla="*/ 123750 w 562500"/>
              <a:gd name="connsiteY7" fmla="*/ 78750 h 56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2500" h="562500">
                <a:moveTo>
                  <a:pt x="438750" y="78750"/>
                </a:moveTo>
                <a:cubicBezTo>
                  <a:pt x="463603" y="78750"/>
                  <a:pt x="483750" y="98897"/>
                  <a:pt x="483750" y="123750"/>
                </a:cubicBezTo>
                <a:lnTo>
                  <a:pt x="483750" y="438750"/>
                </a:lnTo>
                <a:cubicBezTo>
                  <a:pt x="483750" y="463603"/>
                  <a:pt x="463603" y="483750"/>
                  <a:pt x="438750" y="483750"/>
                </a:cubicBezTo>
                <a:lnTo>
                  <a:pt x="123750" y="483750"/>
                </a:lnTo>
                <a:cubicBezTo>
                  <a:pt x="98897" y="483750"/>
                  <a:pt x="78750" y="463603"/>
                  <a:pt x="78750" y="438750"/>
                </a:cubicBezTo>
                <a:lnTo>
                  <a:pt x="78750" y="123750"/>
                </a:lnTo>
                <a:cubicBezTo>
                  <a:pt x="78750" y="98897"/>
                  <a:pt x="98897" y="78750"/>
                  <a:pt x="123750" y="78750"/>
                </a:cubicBez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11" name="任意多边形: 形状 225"/>
          <p:cNvSpPr/>
          <p:nvPr/>
        </p:nvSpPr>
        <p:spPr>
          <a:xfrm>
            <a:off x="6608905" y="3125360"/>
            <a:ext cx="157500" cy="337500"/>
          </a:xfrm>
          <a:custGeom>
            <a:avLst/>
            <a:gdLst>
              <a:gd name="connsiteX0" fmla="*/ 78750 w 157500"/>
              <a:gd name="connsiteY0" fmla="*/ 78750 h 337500"/>
              <a:gd name="connsiteX1" fmla="*/ 78750 w 157500"/>
              <a:gd name="connsiteY1" fmla="*/ 258750 h 33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337500">
                <a:moveTo>
                  <a:pt x="78750" y="78750"/>
                </a:moveTo>
                <a:lnTo>
                  <a:pt x="78750" y="25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12" name="任意多边形: 形状 226"/>
          <p:cNvSpPr/>
          <p:nvPr/>
        </p:nvSpPr>
        <p:spPr>
          <a:xfrm>
            <a:off x="6518905" y="3215360"/>
            <a:ext cx="337500" cy="157500"/>
          </a:xfrm>
          <a:custGeom>
            <a:avLst/>
            <a:gdLst>
              <a:gd name="connsiteX0" fmla="*/ 78750 w 337500"/>
              <a:gd name="connsiteY0" fmla="*/ 78750 h 157500"/>
              <a:gd name="connsiteX1" fmla="*/ 258750 w 33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37500" h="157500">
                <a:moveTo>
                  <a:pt x="78750" y="78750"/>
                </a:moveTo>
                <a:lnTo>
                  <a:pt x="25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6" name="Text Box 35"/>
          <p:cNvSpPr txBox="1"/>
          <p:nvPr/>
        </p:nvSpPr>
        <p:spPr>
          <a:xfrm>
            <a:off x="7259320" y="4500245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Maintainability</a:t>
            </a:r>
            <a:endParaRPr lang="en-US" sz="2000" b="1"/>
          </a:p>
        </p:txBody>
      </p:sp>
      <p:sp>
        <p:nvSpPr>
          <p:cNvPr id="37" name="Text Box 36"/>
          <p:cNvSpPr txBox="1"/>
          <p:nvPr/>
        </p:nvSpPr>
        <p:spPr>
          <a:xfrm>
            <a:off x="7259320" y="4933950"/>
            <a:ext cx="4361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App should be modular and well documnted to take updates and</a:t>
            </a:r>
            <a:endParaRPr lang="en-US" sz="1600"/>
          </a:p>
        </p:txBody>
      </p:sp>
      <p:sp>
        <p:nvSpPr>
          <p:cNvPr id="216" name="任意多边形: 形状 339"/>
          <p:cNvSpPr/>
          <p:nvPr/>
        </p:nvSpPr>
        <p:spPr>
          <a:xfrm>
            <a:off x="6769310" y="4410516"/>
            <a:ext cx="247500" cy="337500"/>
          </a:xfrm>
          <a:custGeom>
            <a:avLst/>
            <a:gdLst>
              <a:gd name="connsiteX0" fmla="*/ 78750 w 247500"/>
              <a:gd name="connsiteY0" fmla="*/ 78750 h 337500"/>
              <a:gd name="connsiteX1" fmla="*/ 168750 w 247500"/>
              <a:gd name="connsiteY1" fmla="*/ 168750 h 337500"/>
              <a:gd name="connsiteX2" fmla="*/ 78750 w 247500"/>
              <a:gd name="connsiteY2" fmla="*/ 258750 h 33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7500" h="337500">
                <a:moveTo>
                  <a:pt x="78750" y="78750"/>
                </a:moveTo>
                <a:lnTo>
                  <a:pt x="168750" y="168750"/>
                </a:lnTo>
                <a:lnTo>
                  <a:pt x="78750" y="258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17" name="任意多边形: 形状 340"/>
          <p:cNvSpPr/>
          <p:nvPr/>
        </p:nvSpPr>
        <p:spPr>
          <a:xfrm>
            <a:off x="6454310" y="4500516"/>
            <a:ext cx="562500" cy="292500"/>
          </a:xfrm>
          <a:custGeom>
            <a:avLst/>
            <a:gdLst>
              <a:gd name="connsiteX0" fmla="*/ 78750 w 562500"/>
              <a:gd name="connsiteY0" fmla="*/ 213750 h 292500"/>
              <a:gd name="connsiteX1" fmla="*/ 78750 w 562500"/>
              <a:gd name="connsiteY1" fmla="*/ 168750 h 292500"/>
              <a:gd name="connsiteX2" fmla="*/ 168750 w 562500"/>
              <a:gd name="connsiteY2" fmla="*/ 78750 h 292500"/>
              <a:gd name="connsiteX3" fmla="*/ 483750 w 562500"/>
              <a:gd name="connsiteY3" fmla="*/ 78750 h 29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2500" h="292500">
                <a:moveTo>
                  <a:pt x="78750" y="213750"/>
                </a:moveTo>
                <a:lnTo>
                  <a:pt x="78750" y="168750"/>
                </a:lnTo>
                <a:cubicBezTo>
                  <a:pt x="78750" y="119044"/>
                  <a:pt x="119044" y="78750"/>
                  <a:pt x="168750" y="78750"/>
                </a:cubicBezTo>
                <a:lnTo>
                  <a:pt x="483750" y="78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18" name="任意多边形: 形状 341"/>
          <p:cNvSpPr/>
          <p:nvPr/>
        </p:nvSpPr>
        <p:spPr>
          <a:xfrm>
            <a:off x="6454310" y="4725516"/>
            <a:ext cx="247500" cy="337500"/>
          </a:xfrm>
          <a:custGeom>
            <a:avLst/>
            <a:gdLst>
              <a:gd name="connsiteX0" fmla="*/ 168750 w 247500"/>
              <a:gd name="connsiteY0" fmla="*/ 258750 h 337500"/>
              <a:gd name="connsiteX1" fmla="*/ 78750 w 247500"/>
              <a:gd name="connsiteY1" fmla="*/ 168750 h 337500"/>
              <a:gd name="connsiteX2" fmla="*/ 168750 w 247500"/>
              <a:gd name="connsiteY2" fmla="*/ 78750 h 33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7500" h="337500">
                <a:moveTo>
                  <a:pt x="168750" y="258750"/>
                </a:moveTo>
                <a:lnTo>
                  <a:pt x="78750" y="168750"/>
                </a:lnTo>
                <a:lnTo>
                  <a:pt x="168750" y="78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19" name="任意多边形: 形状 342"/>
          <p:cNvSpPr/>
          <p:nvPr/>
        </p:nvSpPr>
        <p:spPr>
          <a:xfrm>
            <a:off x="6454310" y="4680516"/>
            <a:ext cx="562500" cy="292500"/>
          </a:xfrm>
          <a:custGeom>
            <a:avLst/>
            <a:gdLst>
              <a:gd name="connsiteX0" fmla="*/ 483750 w 562500"/>
              <a:gd name="connsiteY0" fmla="*/ 78750 h 292500"/>
              <a:gd name="connsiteX1" fmla="*/ 483750 w 562500"/>
              <a:gd name="connsiteY1" fmla="*/ 123750 h 292500"/>
              <a:gd name="connsiteX2" fmla="*/ 393750 w 562500"/>
              <a:gd name="connsiteY2" fmla="*/ 213750 h 292500"/>
              <a:gd name="connsiteX3" fmla="*/ 78750 w 562500"/>
              <a:gd name="connsiteY3" fmla="*/ 213750 h 29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2500" h="292500">
                <a:moveTo>
                  <a:pt x="483750" y="78750"/>
                </a:moveTo>
                <a:lnTo>
                  <a:pt x="483750" y="123750"/>
                </a:lnTo>
                <a:cubicBezTo>
                  <a:pt x="483750" y="173456"/>
                  <a:pt x="443456" y="213750"/>
                  <a:pt x="393750" y="213750"/>
                </a:cubicBezTo>
                <a:lnTo>
                  <a:pt x="78750" y="213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6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3"/>
          <p:cNvSpPr/>
          <p:nvPr/>
        </p:nvSpPr>
        <p:spPr>
          <a:xfrm>
            <a:off x="902676" y="719506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800" b="1" dirty="0">
                <a:solidFill>
                  <a:schemeClr val="bg1"/>
                </a:solidFill>
                <a:latin typeface="Calibri" panose="020F0502020204030204" charset="0"/>
              </a:rPr>
              <a:t>6</a:t>
            </a:r>
            <a:endParaRPr lang="en-US" altLang="zh-CN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9215" y="3322320"/>
            <a:ext cx="4569460" cy="11912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Hardware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Requirements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99955" y="488271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图片 53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9932" r="43425"/>
          <a:stretch>
            <a:fillRect/>
          </a:stretch>
        </p:blipFill>
        <p:spPr>
          <a:xfrm>
            <a:off x="779145" y="349885"/>
            <a:ext cx="5193665" cy="6218555"/>
          </a:xfrm>
          <a:custGeom>
            <a:avLst/>
            <a:gdLst>
              <a:gd name="connsiteX0" fmla="*/ 0 w 2903621"/>
              <a:gd name="connsiteY0" fmla="*/ 0 h 4684294"/>
              <a:gd name="connsiteX1" fmla="*/ 2903621 w 2903621"/>
              <a:gd name="connsiteY1" fmla="*/ 0 h 4684294"/>
              <a:gd name="connsiteX2" fmla="*/ 2903621 w 2903621"/>
              <a:gd name="connsiteY2" fmla="*/ 4684294 h 4684294"/>
              <a:gd name="connsiteX3" fmla="*/ 0 w 2903621"/>
              <a:gd name="connsiteY3" fmla="*/ 4684294 h 468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3621" h="4684294">
                <a:moveTo>
                  <a:pt x="0" y="0"/>
                </a:moveTo>
                <a:lnTo>
                  <a:pt x="2903621" y="0"/>
                </a:lnTo>
                <a:lnTo>
                  <a:pt x="2903621" y="4684294"/>
                </a:lnTo>
                <a:lnTo>
                  <a:pt x="0" y="4684294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12" name="矩形 11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4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5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6"/>
          <p:cNvSpPr/>
          <p:nvPr/>
        </p:nvSpPr>
        <p:spPr>
          <a:xfrm>
            <a:off x="560602" y="48792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Fingerprint Authentication: </a:t>
            </a:r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5749563" y="6057817"/>
            <a:ext cx="1291772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8"/>
          <p:cNvSpPr txBox="1"/>
          <p:nvPr/>
        </p:nvSpPr>
        <p:spPr>
          <a:xfrm>
            <a:off x="1297940" y="3973830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2. Tablet or Mobile Devices</a:t>
            </a:r>
            <a:endParaRPr lang="en-US" sz="2000" b="1"/>
          </a:p>
        </p:txBody>
      </p:sp>
      <p:sp>
        <p:nvSpPr>
          <p:cNvPr id="17" name="Text Box 16"/>
          <p:cNvSpPr txBox="1"/>
          <p:nvPr/>
        </p:nvSpPr>
        <p:spPr>
          <a:xfrm>
            <a:off x="7041515" y="1690370"/>
            <a:ext cx="35344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3. Server Infrastructure</a:t>
            </a:r>
            <a:endParaRPr lang="en-US" sz="2000" b="1"/>
          </a:p>
        </p:txBody>
      </p:sp>
      <p:sp>
        <p:nvSpPr>
          <p:cNvPr id="18" name="Text Box 17"/>
          <p:cNvSpPr txBox="1"/>
          <p:nvPr/>
        </p:nvSpPr>
        <p:spPr>
          <a:xfrm>
            <a:off x="1118235" y="1683385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1. Fingerprint Scanners</a:t>
            </a:r>
            <a:endParaRPr lang="en-US" sz="2000" b="1"/>
          </a:p>
        </p:txBody>
      </p:sp>
      <p:sp>
        <p:nvSpPr>
          <p:cNvPr id="22" name="Text Box 21"/>
          <p:cNvSpPr txBox="1"/>
          <p:nvPr/>
        </p:nvSpPr>
        <p:spPr>
          <a:xfrm>
            <a:off x="6898005" y="2327275"/>
            <a:ext cx="4591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A server to host central database and backend services of the app.</a:t>
            </a:r>
            <a:endParaRPr lang="en-US" sz="1600"/>
          </a:p>
        </p:txBody>
      </p:sp>
      <p:sp>
        <p:nvSpPr>
          <p:cNvPr id="23" name="Text Box 22"/>
          <p:cNvSpPr txBox="1"/>
          <p:nvPr/>
        </p:nvSpPr>
        <p:spPr>
          <a:xfrm>
            <a:off x="1325880" y="4567555"/>
            <a:ext cx="4423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Tablets or touchscreens equiped with touchscreens for users to interract with app.</a:t>
            </a:r>
            <a:endParaRPr lang="en-US" sz="1600"/>
          </a:p>
        </p:txBody>
      </p:sp>
      <p:sp>
        <p:nvSpPr>
          <p:cNvPr id="26" name="Text Box 25"/>
          <p:cNvSpPr txBox="1"/>
          <p:nvPr/>
        </p:nvSpPr>
        <p:spPr>
          <a:xfrm>
            <a:off x="1118235" y="2313305"/>
            <a:ext cx="42760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High quality fingerprint scanners capable of capturing biometric data.</a:t>
            </a:r>
            <a:endParaRPr lang="en-US" sz="1600"/>
          </a:p>
        </p:txBody>
      </p:sp>
      <p:sp>
        <p:nvSpPr>
          <p:cNvPr id="276" name="任意多边形: 形状 337"/>
          <p:cNvSpPr/>
          <p:nvPr/>
        </p:nvSpPr>
        <p:spPr>
          <a:xfrm>
            <a:off x="6332220" y="3373120"/>
            <a:ext cx="157480" cy="15748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30" name="任意多边形: 形状 254"/>
          <p:cNvSpPr/>
          <p:nvPr/>
        </p:nvSpPr>
        <p:spPr>
          <a:xfrm>
            <a:off x="10866000" y="5690250"/>
            <a:ext cx="157500" cy="15750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2" name="任意多边形: 形状 254"/>
          <p:cNvSpPr/>
          <p:nvPr/>
        </p:nvSpPr>
        <p:spPr>
          <a:xfrm>
            <a:off x="6622295" y="3453780"/>
            <a:ext cx="157500" cy="15750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779895" y="3785870"/>
            <a:ext cx="35344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>
                <a:sym typeface="+mn-ea"/>
              </a:rPr>
              <a:t>4.  </a:t>
            </a:r>
            <a:r>
              <a:rPr lang="en-US" sz="2000" b="1">
                <a:latin typeface="Calibri" panose="020F0502020204030204" charset="0"/>
                <a:cs typeface="Calibri" panose="020F0502020204030204" charset="0"/>
                <a:sym typeface="+mn-ea"/>
              </a:rPr>
              <a:t>Networking Equiptent</a:t>
            </a:r>
            <a:endParaRPr lang="en-US" sz="2000" b="1"/>
          </a:p>
        </p:txBody>
      </p:sp>
      <p:sp>
        <p:nvSpPr>
          <p:cNvPr id="11" name="Text Box 10"/>
          <p:cNvSpPr txBox="1"/>
          <p:nvPr/>
        </p:nvSpPr>
        <p:spPr>
          <a:xfrm>
            <a:off x="6762115" y="4358640"/>
            <a:ext cx="4591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Networking equiptment such as routers, switches to facilitate communication with server</a:t>
            </a:r>
            <a:endParaRPr lang="en-US"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6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3"/>
          <p:cNvSpPr/>
          <p:nvPr/>
        </p:nvSpPr>
        <p:spPr>
          <a:xfrm>
            <a:off x="902676" y="719506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800" b="1" dirty="0">
                <a:solidFill>
                  <a:schemeClr val="bg1"/>
                </a:solidFill>
                <a:latin typeface="Calibri" panose="020F0502020204030204" charset="0"/>
              </a:rPr>
              <a:t>7</a:t>
            </a:r>
            <a:endParaRPr lang="en-US" altLang="zh-CN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9215" y="3322320"/>
            <a:ext cx="4569460" cy="11912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Technical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Requirements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99955" y="488271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图片 53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9932" r="43425"/>
          <a:stretch>
            <a:fillRect/>
          </a:stretch>
        </p:blipFill>
        <p:spPr>
          <a:xfrm>
            <a:off x="779145" y="349885"/>
            <a:ext cx="5193665" cy="6218555"/>
          </a:xfrm>
          <a:custGeom>
            <a:avLst/>
            <a:gdLst>
              <a:gd name="connsiteX0" fmla="*/ 0 w 2903621"/>
              <a:gd name="connsiteY0" fmla="*/ 0 h 4684294"/>
              <a:gd name="connsiteX1" fmla="*/ 2903621 w 2903621"/>
              <a:gd name="connsiteY1" fmla="*/ 0 h 4684294"/>
              <a:gd name="connsiteX2" fmla="*/ 2903621 w 2903621"/>
              <a:gd name="connsiteY2" fmla="*/ 4684294 h 4684294"/>
              <a:gd name="connsiteX3" fmla="*/ 0 w 2903621"/>
              <a:gd name="connsiteY3" fmla="*/ 4684294 h 468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3621" h="4684294">
                <a:moveTo>
                  <a:pt x="0" y="0"/>
                </a:moveTo>
                <a:lnTo>
                  <a:pt x="2903621" y="0"/>
                </a:lnTo>
                <a:lnTo>
                  <a:pt x="2903621" y="4684294"/>
                </a:lnTo>
                <a:lnTo>
                  <a:pt x="0" y="4684294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12" name="矩形 11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4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5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6"/>
          <p:cNvSpPr/>
          <p:nvPr/>
        </p:nvSpPr>
        <p:spPr>
          <a:xfrm>
            <a:off x="403122" y="459350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Fingerprint Authentication: </a:t>
            </a:r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5749563" y="6057817"/>
            <a:ext cx="1291772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Box 8"/>
          <p:cNvSpPr txBox="1"/>
          <p:nvPr/>
        </p:nvSpPr>
        <p:spPr>
          <a:xfrm>
            <a:off x="1657350" y="1277620"/>
            <a:ext cx="36741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Fingerprint Recognition API</a:t>
            </a:r>
            <a:endParaRPr lang="en-US" sz="2000" b="1"/>
          </a:p>
        </p:txBody>
      </p:sp>
      <p:sp>
        <p:nvSpPr>
          <p:cNvPr id="11" name="Text Box 10"/>
          <p:cNvSpPr txBox="1"/>
          <p:nvPr/>
        </p:nvSpPr>
        <p:spPr>
          <a:xfrm>
            <a:off x="6985000" y="1395730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Real-time Data Synchronization</a:t>
            </a:r>
            <a:endParaRPr lang="en-US" sz="2000" b="1"/>
          </a:p>
        </p:txBody>
      </p:sp>
      <p:sp>
        <p:nvSpPr>
          <p:cNvPr id="17" name="Text Box 16"/>
          <p:cNvSpPr txBox="1"/>
          <p:nvPr/>
        </p:nvSpPr>
        <p:spPr>
          <a:xfrm>
            <a:off x="1657350" y="2853690"/>
            <a:ext cx="41325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Database Management System</a:t>
            </a:r>
            <a:endParaRPr lang="en-US" sz="2000" b="1"/>
          </a:p>
        </p:txBody>
      </p:sp>
      <p:sp>
        <p:nvSpPr>
          <p:cNvPr id="18" name="Text Box 17"/>
          <p:cNvSpPr txBox="1"/>
          <p:nvPr/>
        </p:nvSpPr>
        <p:spPr>
          <a:xfrm>
            <a:off x="1657350" y="4507865"/>
            <a:ext cx="39166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Encryption Mechanisms </a:t>
            </a:r>
            <a:endParaRPr lang="en-US" sz="2000" b="1"/>
          </a:p>
        </p:txBody>
      </p:sp>
      <p:sp>
        <p:nvSpPr>
          <p:cNvPr id="19" name="Text Box 18"/>
          <p:cNvSpPr txBox="1"/>
          <p:nvPr/>
        </p:nvSpPr>
        <p:spPr>
          <a:xfrm>
            <a:off x="7174865" y="3079750"/>
            <a:ext cx="31216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Platform Compatibility</a:t>
            </a:r>
            <a:endParaRPr lang="en-US" sz="2000" b="1"/>
          </a:p>
        </p:txBody>
      </p:sp>
      <p:sp>
        <p:nvSpPr>
          <p:cNvPr id="22" name="Text Box 21"/>
          <p:cNvSpPr txBox="1"/>
          <p:nvPr/>
        </p:nvSpPr>
        <p:spPr>
          <a:xfrm>
            <a:off x="1501775" y="3490595"/>
            <a:ext cx="48825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Implementation of a robust database management system to store user data, attendance records,</a:t>
            </a:r>
            <a:endParaRPr lang="en-US" sz="1600"/>
          </a:p>
        </p:txBody>
      </p:sp>
      <p:sp>
        <p:nvSpPr>
          <p:cNvPr id="23" name="Text Box 22"/>
          <p:cNvSpPr txBox="1"/>
          <p:nvPr/>
        </p:nvSpPr>
        <p:spPr>
          <a:xfrm>
            <a:off x="1410335" y="1832610"/>
            <a:ext cx="44234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Integration with a reliable and secure fingerprint recognition API or SDK.</a:t>
            </a:r>
            <a:endParaRPr lang="en-US" sz="1600"/>
          </a:p>
        </p:txBody>
      </p:sp>
      <p:sp>
        <p:nvSpPr>
          <p:cNvPr id="24" name="Text Box 23"/>
          <p:cNvSpPr txBox="1"/>
          <p:nvPr/>
        </p:nvSpPr>
        <p:spPr>
          <a:xfrm>
            <a:off x="6985000" y="1990725"/>
            <a:ext cx="4361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 This enables attendance reports to always be up-to-date.</a:t>
            </a:r>
            <a:endParaRPr lang="en-US" sz="1600"/>
          </a:p>
        </p:txBody>
      </p:sp>
      <p:sp>
        <p:nvSpPr>
          <p:cNvPr id="25" name="Text Box 24"/>
          <p:cNvSpPr txBox="1"/>
          <p:nvPr/>
        </p:nvSpPr>
        <p:spPr>
          <a:xfrm>
            <a:off x="7132320" y="3651885"/>
            <a:ext cx="43618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App should be available both for Android and iOS</a:t>
            </a:r>
            <a:endParaRPr lang="en-US" sz="1600"/>
          </a:p>
        </p:txBody>
      </p:sp>
      <p:sp>
        <p:nvSpPr>
          <p:cNvPr id="26" name="Text Box 25"/>
          <p:cNvSpPr txBox="1"/>
          <p:nvPr/>
        </p:nvSpPr>
        <p:spPr>
          <a:xfrm>
            <a:off x="1501775" y="5148580"/>
            <a:ext cx="42760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Implementation of encryption to ensure secure  data between the app and the server</a:t>
            </a:r>
            <a:endParaRPr lang="en-US" sz="1600"/>
          </a:p>
        </p:txBody>
      </p:sp>
      <p:sp>
        <p:nvSpPr>
          <p:cNvPr id="276" name="任意多边形: 形状 337"/>
          <p:cNvSpPr/>
          <p:nvPr/>
        </p:nvSpPr>
        <p:spPr>
          <a:xfrm>
            <a:off x="6332220" y="3373120"/>
            <a:ext cx="157480" cy="15748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30" name="任意多边形: 形状 254"/>
          <p:cNvSpPr/>
          <p:nvPr/>
        </p:nvSpPr>
        <p:spPr>
          <a:xfrm>
            <a:off x="10866000" y="5690250"/>
            <a:ext cx="157500" cy="15750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2" name="任意多边形: 形状 254"/>
          <p:cNvSpPr/>
          <p:nvPr/>
        </p:nvSpPr>
        <p:spPr>
          <a:xfrm>
            <a:off x="6622295" y="3453780"/>
            <a:ext cx="157500" cy="157500"/>
          </a:xfrm>
          <a:custGeom>
            <a:avLst/>
            <a:gdLst>
              <a:gd name="connsiteX0" fmla="*/ 78750 w 157500"/>
              <a:gd name="connsiteY0" fmla="*/ 78750 h 157500"/>
              <a:gd name="connsiteX1" fmla="*/ 78750 w 157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157500">
                <a:moveTo>
                  <a:pt x="78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miter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02" name="任意多边形: 形状 318"/>
          <p:cNvSpPr/>
          <p:nvPr/>
        </p:nvSpPr>
        <p:spPr>
          <a:xfrm>
            <a:off x="849289" y="1515591"/>
            <a:ext cx="495000" cy="292500"/>
          </a:xfrm>
          <a:custGeom>
            <a:avLst/>
            <a:gdLst>
              <a:gd name="connsiteX0" fmla="*/ 416250 w 495000"/>
              <a:gd name="connsiteY0" fmla="*/ 213750 h 292500"/>
              <a:gd name="connsiteX1" fmla="*/ 416250 w 495000"/>
              <a:gd name="connsiteY1" fmla="*/ 168750 h 292500"/>
              <a:gd name="connsiteX2" fmla="*/ 326250 w 495000"/>
              <a:gd name="connsiteY2" fmla="*/ 78750 h 292500"/>
              <a:gd name="connsiteX3" fmla="*/ 168750 w 495000"/>
              <a:gd name="connsiteY3" fmla="*/ 78750 h 292500"/>
              <a:gd name="connsiteX4" fmla="*/ 78750 w 495000"/>
              <a:gd name="connsiteY4" fmla="*/ 168750 h 292500"/>
              <a:gd name="connsiteX5" fmla="*/ 78750 w 495000"/>
              <a:gd name="connsiteY5" fmla="*/ 213750 h 29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5000" h="292500">
                <a:moveTo>
                  <a:pt x="416250" y="213750"/>
                </a:moveTo>
                <a:lnTo>
                  <a:pt x="416250" y="168750"/>
                </a:lnTo>
                <a:cubicBezTo>
                  <a:pt x="416250" y="119044"/>
                  <a:pt x="375956" y="78750"/>
                  <a:pt x="326250" y="78750"/>
                </a:cubicBezTo>
                <a:lnTo>
                  <a:pt x="168750" y="78750"/>
                </a:lnTo>
                <a:cubicBezTo>
                  <a:pt x="119044" y="78750"/>
                  <a:pt x="78750" y="119044"/>
                  <a:pt x="78750" y="168750"/>
                </a:cubicBezTo>
                <a:lnTo>
                  <a:pt x="78750" y="213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03" name="任意多边形: 形状 319"/>
          <p:cNvSpPr/>
          <p:nvPr/>
        </p:nvSpPr>
        <p:spPr>
          <a:xfrm>
            <a:off x="928039" y="1245591"/>
            <a:ext cx="337500" cy="337500"/>
          </a:xfrm>
          <a:custGeom>
            <a:avLst/>
            <a:gdLst>
              <a:gd name="connsiteX0" fmla="*/ 258750 w 337500"/>
              <a:gd name="connsiteY0" fmla="*/ 168750 h 337500"/>
              <a:gd name="connsiteX1" fmla="*/ 168750 w 337500"/>
              <a:gd name="connsiteY1" fmla="*/ 258750 h 337500"/>
              <a:gd name="connsiteX2" fmla="*/ 78750 w 337500"/>
              <a:gd name="connsiteY2" fmla="*/ 168750 h 337500"/>
              <a:gd name="connsiteX3" fmla="*/ 168750 w 337500"/>
              <a:gd name="connsiteY3" fmla="*/ 78750 h 337500"/>
              <a:gd name="connsiteX4" fmla="*/ 258750 w 337500"/>
              <a:gd name="connsiteY4" fmla="*/ 168750 h 33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7500" h="337500">
                <a:moveTo>
                  <a:pt x="258750" y="168750"/>
                </a:moveTo>
                <a:cubicBezTo>
                  <a:pt x="258750" y="218456"/>
                  <a:pt x="218456" y="258750"/>
                  <a:pt x="168750" y="258750"/>
                </a:cubicBezTo>
                <a:cubicBezTo>
                  <a:pt x="119044" y="258750"/>
                  <a:pt x="78750" y="218456"/>
                  <a:pt x="78750" y="168750"/>
                </a:cubicBezTo>
                <a:cubicBezTo>
                  <a:pt x="78750" y="119044"/>
                  <a:pt x="119044" y="78750"/>
                  <a:pt x="168750" y="78750"/>
                </a:cubicBezTo>
                <a:cubicBezTo>
                  <a:pt x="218456" y="78750"/>
                  <a:pt x="258750" y="119044"/>
                  <a:pt x="258750" y="168750"/>
                </a:cubicBez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04" name="任意多边形: 形状 320"/>
          <p:cNvSpPr/>
          <p:nvPr/>
        </p:nvSpPr>
        <p:spPr>
          <a:xfrm>
            <a:off x="1276789" y="1358091"/>
            <a:ext cx="157500" cy="292500"/>
          </a:xfrm>
          <a:custGeom>
            <a:avLst/>
            <a:gdLst>
              <a:gd name="connsiteX0" fmla="*/ 78750 w 157500"/>
              <a:gd name="connsiteY0" fmla="*/ 78750 h 292500"/>
              <a:gd name="connsiteX1" fmla="*/ 78750 w 157500"/>
              <a:gd name="connsiteY1" fmla="*/ 213750 h 29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292500">
                <a:moveTo>
                  <a:pt x="78750" y="78750"/>
                </a:moveTo>
                <a:lnTo>
                  <a:pt x="78750" y="213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05" name="任意多边形: 形状 321"/>
          <p:cNvSpPr/>
          <p:nvPr/>
        </p:nvSpPr>
        <p:spPr>
          <a:xfrm>
            <a:off x="1209289" y="1425591"/>
            <a:ext cx="292500" cy="157500"/>
          </a:xfrm>
          <a:custGeom>
            <a:avLst/>
            <a:gdLst>
              <a:gd name="connsiteX0" fmla="*/ 213750 w 292500"/>
              <a:gd name="connsiteY0" fmla="*/ 78750 h 157500"/>
              <a:gd name="connsiteX1" fmla="*/ 78750 w 2925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92500" h="157500">
                <a:moveTo>
                  <a:pt x="213750" y="78750"/>
                </a:moveTo>
                <a:lnTo>
                  <a:pt x="787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32" name="任意多边形: 形状 360"/>
          <p:cNvSpPr/>
          <p:nvPr/>
        </p:nvSpPr>
        <p:spPr>
          <a:xfrm>
            <a:off x="1007019" y="3026671"/>
            <a:ext cx="337500" cy="247500"/>
          </a:xfrm>
          <a:custGeom>
            <a:avLst/>
            <a:gdLst>
              <a:gd name="connsiteX0" fmla="*/ 78750 w 337500"/>
              <a:gd name="connsiteY0" fmla="*/ 78750 h 247500"/>
              <a:gd name="connsiteX1" fmla="*/ 168750 w 337500"/>
              <a:gd name="connsiteY1" fmla="*/ 168750 h 247500"/>
              <a:gd name="connsiteX2" fmla="*/ 258750 w 337500"/>
              <a:gd name="connsiteY2" fmla="*/ 78750 h 24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7500" h="247500">
                <a:moveTo>
                  <a:pt x="78750" y="78750"/>
                </a:moveTo>
                <a:lnTo>
                  <a:pt x="168750" y="168750"/>
                </a:lnTo>
                <a:lnTo>
                  <a:pt x="258750" y="78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33" name="任意多边形: 形状 361"/>
          <p:cNvSpPr/>
          <p:nvPr/>
        </p:nvSpPr>
        <p:spPr>
          <a:xfrm>
            <a:off x="1097019" y="2914171"/>
            <a:ext cx="157500" cy="360000"/>
          </a:xfrm>
          <a:custGeom>
            <a:avLst/>
            <a:gdLst>
              <a:gd name="connsiteX0" fmla="*/ 78750 w 157500"/>
              <a:gd name="connsiteY0" fmla="*/ 78750 h 360000"/>
              <a:gd name="connsiteX1" fmla="*/ 78750 w 157500"/>
              <a:gd name="connsiteY1" fmla="*/ 281250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360000">
                <a:moveTo>
                  <a:pt x="78750" y="78750"/>
                </a:moveTo>
                <a:lnTo>
                  <a:pt x="78750" y="2812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34" name="任意多边形: 形状 362"/>
          <p:cNvSpPr/>
          <p:nvPr/>
        </p:nvSpPr>
        <p:spPr>
          <a:xfrm>
            <a:off x="849274" y="2711365"/>
            <a:ext cx="652500" cy="495000"/>
          </a:xfrm>
          <a:custGeom>
            <a:avLst/>
            <a:gdLst>
              <a:gd name="connsiteX0" fmla="*/ 526295 w 652500"/>
              <a:gd name="connsiteY0" fmla="*/ 418581 h 495000"/>
              <a:gd name="connsiteX1" fmla="*/ 553608 w 652500"/>
              <a:gd name="connsiteY1" fmla="*/ 261844 h 495000"/>
              <a:gd name="connsiteX2" fmla="*/ 461495 w 652500"/>
              <a:gd name="connsiteY2" fmla="*/ 214056 h 495000"/>
              <a:gd name="connsiteX3" fmla="*/ 433145 w 652500"/>
              <a:gd name="connsiteY3" fmla="*/ 214056 h 495000"/>
              <a:gd name="connsiteX4" fmla="*/ 214056 w 652500"/>
              <a:gd name="connsiteY4" fmla="*/ 84442 h 495000"/>
              <a:gd name="connsiteX5" fmla="*/ 84442 w 652500"/>
              <a:gd name="connsiteY5" fmla="*/ 303531 h 495000"/>
              <a:gd name="connsiteX6" fmla="*/ 123995 w 652500"/>
              <a:gd name="connsiteY6" fmla="*/ 378081 h 49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500" h="495000">
                <a:moveTo>
                  <a:pt x="526295" y="418581"/>
                </a:moveTo>
                <a:cubicBezTo>
                  <a:pt x="577119" y="382841"/>
                  <a:pt x="589348" y="312668"/>
                  <a:pt x="553608" y="261844"/>
                </a:cubicBezTo>
                <a:cubicBezTo>
                  <a:pt x="532523" y="231859"/>
                  <a:pt x="498151" y="214027"/>
                  <a:pt x="461495" y="214056"/>
                </a:cubicBezTo>
                <a:lnTo>
                  <a:pt x="433145" y="214056"/>
                </a:lnTo>
                <a:cubicBezTo>
                  <a:pt x="408437" y="117764"/>
                  <a:pt x="310347" y="59734"/>
                  <a:pt x="214056" y="84442"/>
                </a:cubicBezTo>
                <a:cubicBezTo>
                  <a:pt x="117764" y="109150"/>
                  <a:pt x="59734" y="207239"/>
                  <a:pt x="84442" y="303531"/>
                </a:cubicBezTo>
                <a:cubicBezTo>
                  <a:pt x="91532" y="331164"/>
                  <a:pt x="105089" y="356716"/>
                  <a:pt x="123995" y="378081"/>
                </a:cubicBez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97" name="任意多边形: 形状 311"/>
          <p:cNvSpPr/>
          <p:nvPr/>
        </p:nvSpPr>
        <p:spPr>
          <a:xfrm>
            <a:off x="804890" y="4582811"/>
            <a:ext cx="562500" cy="405000"/>
          </a:xfrm>
          <a:custGeom>
            <a:avLst/>
            <a:gdLst>
              <a:gd name="connsiteX0" fmla="*/ 438750 w 562500"/>
              <a:gd name="connsiteY0" fmla="*/ 78750 h 405000"/>
              <a:gd name="connsiteX1" fmla="*/ 483750 w 562500"/>
              <a:gd name="connsiteY1" fmla="*/ 123750 h 405000"/>
              <a:gd name="connsiteX2" fmla="*/ 483750 w 562500"/>
              <a:gd name="connsiteY2" fmla="*/ 281250 h 405000"/>
              <a:gd name="connsiteX3" fmla="*/ 438750 w 562500"/>
              <a:gd name="connsiteY3" fmla="*/ 326250 h 405000"/>
              <a:gd name="connsiteX4" fmla="*/ 123750 w 562500"/>
              <a:gd name="connsiteY4" fmla="*/ 326250 h 405000"/>
              <a:gd name="connsiteX5" fmla="*/ 78750 w 562500"/>
              <a:gd name="connsiteY5" fmla="*/ 281250 h 405000"/>
              <a:gd name="connsiteX6" fmla="*/ 78750 w 562500"/>
              <a:gd name="connsiteY6" fmla="*/ 123750 h 405000"/>
              <a:gd name="connsiteX7" fmla="*/ 123750 w 562500"/>
              <a:gd name="connsiteY7" fmla="*/ 78750 h 4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2500" h="405000">
                <a:moveTo>
                  <a:pt x="438750" y="78750"/>
                </a:moveTo>
                <a:cubicBezTo>
                  <a:pt x="463603" y="78750"/>
                  <a:pt x="483750" y="98897"/>
                  <a:pt x="483750" y="123750"/>
                </a:cubicBezTo>
                <a:lnTo>
                  <a:pt x="483750" y="281250"/>
                </a:lnTo>
                <a:cubicBezTo>
                  <a:pt x="483750" y="306103"/>
                  <a:pt x="463603" y="326250"/>
                  <a:pt x="438750" y="326250"/>
                </a:cubicBezTo>
                <a:lnTo>
                  <a:pt x="123750" y="326250"/>
                </a:lnTo>
                <a:cubicBezTo>
                  <a:pt x="98897" y="326250"/>
                  <a:pt x="78750" y="306103"/>
                  <a:pt x="78750" y="281250"/>
                </a:cubicBezTo>
                <a:lnTo>
                  <a:pt x="78750" y="123750"/>
                </a:lnTo>
                <a:cubicBezTo>
                  <a:pt x="78750" y="98897"/>
                  <a:pt x="98897" y="78750"/>
                  <a:pt x="123750" y="78750"/>
                </a:cubicBez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98" name="任意多边形: 形状 312"/>
          <p:cNvSpPr/>
          <p:nvPr/>
        </p:nvSpPr>
        <p:spPr>
          <a:xfrm>
            <a:off x="894890" y="4380311"/>
            <a:ext cx="382500" cy="360000"/>
          </a:xfrm>
          <a:custGeom>
            <a:avLst/>
            <a:gdLst>
              <a:gd name="connsiteX0" fmla="*/ 78750 w 382500"/>
              <a:gd name="connsiteY0" fmla="*/ 281250 h 360000"/>
              <a:gd name="connsiteX1" fmla="*/ 78750 w 382500"/>
              <a:gd name="connsiteY1" fmla="*/ 191250 h 360000"/>
              <a:gd name="connsiteX2" fmla="*/ 191250 w 382500"/>
              <a:gd name="connsiteY2" fmla="*/ 78750 h 360000"/>
              <a:gd name="connsiteX3" fmla="*/ 303750 w 382500"/>
              <a:gd name="connsiteY3" fmla="*/ 191250 h 360000"/>
              <a:gd name="connsiteX4" fmla="*/ 303750 w 382500"/>
              <a:gd name="connsiteY4" fmla="*/ 281250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2500" h="360000">
                <a:moveTo>
                  <a:pt x="78750" y="281250"/>
                </a:moveTo>
                <a:lnTo>
                  <a:pt x="78750" y="191250"/>
                </a:lnTo>
                <a:cubicBezTo>
                  <a:pt x="78750" y="129118"/>
                  <a:pt x="129118" y="78750"/>
                  <a:pt x="191250" y="78750"/>
                </a:cubicBezTo>
                <a:cubicBezTo>
                  <a:pt x="253382" y="78750"/>
                  <a:pt x="303750" y="129118"/>
                  <a:pt x="303750" y="191250"/>
                </a:cubicBezTo>
                <a:lnTo>
                  <a:pt x="303750" y="2812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0" name="任意多边形: 形状 187"/>
          <p:cNvSpPr/>
          <p:nvPr/>
        </p:nvSpPr>
        <p:spPr>
          <a:xfrm>
            <a:off x="6337830" y="3048830"/>
            <a:ext cx="517500" cy="517500"/>
          </a:xfrm>
          <a:custGeom>
            <a:avLst/>
            <a:gdLst>
              <a:gd name="connsiteX0" fmla="*/ 393750 w 517500"/>
              <a:gd name="connsiteY0" fmla="*/ 78750 h 517500"/>
              <a:gd name="connsiteX1" fmla="*/ 438750 w 517500"/>
              <a:gd name="connsiteY1" fmla="*/ 123750 h 517500"/>
              <a:gd name="connsiteX2" fmla="*/ 438750 w 517500"/>
              <a:gd name="connsiteY2" fmla="*/ 393750 h 517500"/>
              <a:gd name="connsiteX3" fmla="*/ 393750 w 517500"/>
              <a:gd name="connsiteY3" fmla="*/ 438750 h 517500"/>
              <a:gd name="connsiteX4" fmla="*/ 123750 w 517500"/>
              <a:gd name="connsiteY4" fmla="*/ 438750 h 517500"/>
              <a:gd name="connsiteX5" fmla="*/ 78750 w 517500"/>
              <a:gd name="connsiteY5" fmla="*/ 393750 h 517500"/>
              <a:gd name="connsiteX6" fmla="*/ 78750 w 517500"/>
              <a:gd name="connsiteY6" fmla="*/ 123750 h 517500"/>
              <a:gd name="connsiteX7" fmla="*/ 123750 w 517500"/>
              <a:gd name="connsiteY7" fmla="*/ 78750 h 51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7500" h="517500">
                <a:moveTo>
                  <a:pt x="393750" y="78750"/>
                </a:moveTo>
                <a:cubicBezTo>
                  <a:pt x="418603" y="78750"/>
                  <a:pt x="438750" y="98897"/>
                  <a:pt x="438750" y="123750"/>
                </a:cubicBezTo>
                <a:lnTo>
                  <a:pt x="438750" y="393750"/>
                </a:lnTo>
                <a:cubicBezTo>
                  <a:pt x="438750" y="418603"/>
                  <a:pt x="418603" y="438750"/>
                  <a:pt x="393750" y="438750"/>
                </a:cubicBezTo>
                <a:lnTo>
                  <a:pt x="123750" y="438750"/>
                </a:lnTo>
                <a:cubicBezTo>
                  <a:pt x="98897" y="438750"/>
                  <a:pt x="78750" y="418603"/>
                  <a:pt x="78750" y="393750"/>
                </a:cubicBezTo>
                <a:lnTo>
                  <a:pt x="78750" y="123750"/>
                </a:lnTo>
                <a:cubicBezTo>
                  <a:pt x="78750" y="98897"/>
                  <a:pt x="98897" y="78750"/>
                  <a:pt x="123750" y="78750"/>
                </a:cubicBez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1" name="任意多边形: 形状 188"/>
          <p:cNvSpPr/>
          <p:nvPr/>
        </p:nvSpPr>
        <p:spPr>
          <a:xfrm>
            <a:off x="6450330" y="3161330"/>
            <a:ext cx="292500" cy="292500"/>
          </a:xfrm>
          <a:custGeom>
            <a:avLst/>
            <a:gdLst>
              <a:gd name="connsiteX0" fmla="*/ 78750 w 292500"/>
              <a:gd name="connsiteY0" fmla="*/ 78750 h 292500"/>
              <a:gd name="connsiteX1" fmla="*/ 213750 w 292500"/>
              <a:gd name="connsiteY1" fmla="*/ 78750 h 292500"/>
              <a:gd name="connsiteX2" fmla="*/ 213750 w 292500"/>
              <a:gd name="connsiteY2" fmla="*/ 213750 h 292500"/>
              <a:gd name="connsiteX3" fmla="*/ 78750 w 292500"/>
              <a:gd name="connsiteY3" fmla="*/ 213750 h 29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2500" h="292500">
                <a:moveTo>
                  <a:pt x="78750" y="78750"/>
                </a:moveTo>
                <a:lnTo>
                  <a:pt x="213750" y="78750"/>
                </a:lnTo>
                <a:lnTo>
                  <a:pt x="213750" y="213750"/>
                </a:lnTo>
                <a:lnTo>
                  <a:pt x="78750" y="213750"/>
                </a:ln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2" name="任意多边形: 形状 189"/>
          <p:cNvSpPr/>
          <p:nvPr/>
        </p:nvSpPr>
        <p:spPr>
          <a:xfrm>
            <a:off x="6450330" y="2981330"/>
            <a:ext cx="157500" cy="225000"/>
          </a:xfrm>
          <a:custGeom>
            <a:avLst/>
            <a:gdLst>
              <a:gd name="connsiteX0" fmla="*/ 78750 w 157500"/>
              <a:gd name="connsiteY0" fmla="*/ 78750 h 225000"/>
              <a:gd name="connsiteX1" fmla="*/ 78750 w 157500"/>
              <a:gd name="connsiteY1" fmla="*/ 146250 h 22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225000">
                <a:moveTo>
                  <a:pt x="78750" y="78750"/>
                </a:moveTo>
                <a:lnTo>
                  <a:pt x="78750" y="1462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3" name="任意多边形: 形状 190"/>
          <p:cNvSpPr/>
          <p:nvPr/>
        </p:nvSpPr>
        <p:spPr>
          <a:xfrm>
            <a:off x="6585330" y="2981330"/>
            <a:ext cx="157500" cy="225000"/>
          </a:xfrm>
          <a:custGeom>
            <a:avLst/>
            <a:gdLst>
              <a:gd name="connsiteX0" fmla="*/ 78750 w 157500"/>
              <a:gd name="connsiteY0" fmla="*/ 78750 h 225000"/>
              <a:gd name="connsiteX1" fmla="*/ 78750 w 157500"/>
              <a:gd name="connsiteY1" fmla="*/ 146250 h 22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225000">
                <a:moveTo>
                  <a:pt x="78750" y="78750"/>
                </a:moveTo>
                <a:lnTo>
                  <a:pt x="78750" y="1462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4" name="任意多边形: 形状 191"/>
          <p:cNvSpPr/>
          <p:nvPr/>
        </p:nvSpPr>
        <p:spPr>
          <a:xfrm>
            <a:off x="6450330" y="3408830"/>
            <a:ext cx="157500" cy="225000"/>
          </a:xfrm>
          <a:custGeom>
            <a:avLst/>
            <a:gdLst>
              <a:gd name="connsiteX0" fmla="*/ 78750 w 157500"/>
              <a:gd name="connsiteY0" fmla="*/ 78750 h 225000"/>
              <a:gd name="connsiteX1" fmla="*/ 78750 w 157500"/>
              <a:gd name="connsiteY1" fmla="*/ 146250 h 22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225000">
                <a:moveTo>
                  <a:pt x="78750" y="78750"/>
                </a:moveTo>
                <a:lnTo>
                  <a:pt x="78750" y="1462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5" name="任意多边形: 形状 192"/>
          <p:cNvSpPr/>
          <p:nvPr/>
        </p:nvSpPr>
        <p:spPr>
          <a:xfrm>
            <a:off x="6585330" y="3408830"/>
            <a:ext cx="157500" cy="225000"/>
          </a:xfrm>
          <a:custGeom>
            <a:avLst/>
            <a:gdLst>
              <a:gd name="connsiteX0" fmla="*/ 78750 w 157500"/>
              <a:gd name="connsiteY0" fmla="*/ 78750 h 225000"/>
              <a:gd name="connsiteX1" fmla="*/ 78750 w 157500"/>
              <a:gd name="connsiteY1" fmla="*/ 146250 h 22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7500" h="225000">
                <a:moveTo>
                  <a:pt x="78750" y="78750"/>
                </a:moveTo>
                <a:lnTo>
                  <a:pt x="78750" y="1462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6" name="任意多边形: 形状 193"/>
          <p:cNvSpPr/>
          <p:nvPr/>
        </p:nvSpPr>
        <p:spPr>
          <a:xfrm>
            <a:off x="6697830" y="3161330"/>
            <a:ext cx="225000" cy="157500"/>
          </a:xfrm>
          <a:custGeom>
            <a:avLst/>
            <a:gdLst>
              <a:gd name="connsiteX0" fmla="*/ 78750 w 225000"/>
              <a:gd name="connsiteY0" fmla="*/ 78750 h 157500"/>
              <a:gd name="connsiteX1" fmla="*/ 146250 w 2250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5000" h="157500">
                <a:moveTo>
                  <a:pt x="78750" y="78750"/>
                </a:moveTo>
                <a:lnTo>
                  <a:pt x="1462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7" name="任意多边形: 形状 194"/>
          <p:cNvSpPr/>
          <p:nvPr/>
        </p:nvSpPr>
        <p:spPr>
          <a:xfrm>
            <a:off x="6697830" y="3273830"/>
            <a:ext cx="225000" cy="157500"/>
          </a:xfrm>
          <a:custGeom>
            <a:avLst/>
            <a:gdLst>
              <a:gd name="connsiteX0" fmla="*/ 78750 w 225000"/>
              <a:gd name="connsiteY0" fmla="*/ 78750 h 157500"/>
              <a:gd name="connsiteX1" fmla="*/ 146250 w 2250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5000" h="157500">
                <a:moveTo>
                  <a:pt x="78750" y="78750"/>
                </a:moveTo>
                <a:lnTo>
                  <a:pt x="1462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8" name="任意多边形: 形状 195"/>
          <p:cNvSpPr/>
          <p:nvPr/>
        </p:nvSpPr>
        <p:spPr>
          <a:xfrm>
            <a:off x="6270330" y="3161330"/>
            <a:ext cx="225000" cy="157500"/>
          </a:xfrm>
          <a:custGeom>
            <a:avLst/>
            <a:gdLst>
              <a:gd name="connsiteX0" fmla="*/ 78750 w 225000"/>
              <a:gd name="connsiteY0" fmla="*/ 78750 h 157500"/>
              <a:gd name="connsiteX1" fmla="*/ 146250 w 2250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5000" h="157500">
                <a:moveTo>
                  <a:pt x="78750" y="78750"/>
                </a:moveTo>
                <a:lnTo>
                  <a:pt x="1462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89" name="任意多边形: 形状 196"/>
          <p:cNvSpPr/>
          <p:nvPr/>
        </p:nvSpPr>
        <p:spPr>
          <a:xfrm>
            <a:off x="6270330" y="3273830"/>
            <a:ext cx="225000" cy="157500"/>
          </a:xfrm>
          <a:custGeom>
            <a:avLst/>
            <a:gdLst>
              <a:gd name="connsiteX0" fmla="*/ 78750 w 225000"/>
              <a:gd name="connsiteY0" fmla="*/ 78750 h 157500"/>
              <a:gd name="connsiteX1" fmla="*/ 146250 w 225000"/>
              <a:gd name="connsiteY1" fmla="*/ 78750 h 15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5000" h="157500">
                <a:moveTo>
                  <a:pt x="78750" y="78750"/>
                </a:moveTo>
                <a:lnTo>
                  <a:pt x="146250" y="78750"/>
                </a:lnTo>
              </a:path>
            </a:pathLst>
          </a:custGeom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78" name="任意多边形: 形状 282"/>
          <p:cNvSpPr/>
          <p:nvPr/>
        </p:nvSpPr>
        <p:spPr>
          <a:xfrm>
            <a:off x="6742870" y="1515106"/>
            <a:ext cx="292500" cy="292500"/>
          </a:xfrm>
          <a:custGeom>
            <a:avLst/>
            <a:gdLst>
              <a:gd name="connsiteX0" fmla="*/ 213750 w 292500"/>
              <a:gd name="connsiteY0" fmla="*/ 78750 h 292500"/>
              <a:gd name="connsiteX1" fmla="*/ 213750 w 292500"/>
              <a:gd name="connsiteY1" fmla="*/ 213750 h 292500"/>
              <a:gd name="connsiteX2" fmla="*/ 78750 w 292500"/>
              <a:gd name="connsiteY2" fmla="*/ 213750 h 29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2500" h="292500">
                <a:moveTo>
                  <a:pt x="213750" y="78750"/>
                </a:moveTo>
                <a:lnTo>
                  <a:pt x="213750" y="213750"/>
                </a:lnTo>
                <a:lnTo>
                  <a:pt x="78750" y="213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79" name="任意多边形: 形状 283"/>
          <p:cNvSpPr/>
          <p:nvPr/>
        </p:nvSpPr>
        <p:spPr>
          <a:xfrm>
            <a:off x="6384090" y="1424015"/>
            <a:ext cx="585000" cy="562500"/>
          </a:xfrm>
          <a:custGeom>
            <a:avLst/>
            <a:gdLst>
              <a:gd name="connsiteX0" fmla="*/ 472240 w 585000"/>
              <a:gd name="connsiteY0" fmla="*/ 348761 h 562500"/>
              <a:gd name="connsiteX1" fmla="*/ 213849 w 585000"/>
              <a:gd name="connsiteY1" fmla="*/ 472240 h 562500"/>
              <a:gd name="connsiteX2" fmla="*/ 90371 w 585000"/>
              <a:gd name="connsiteY2" fmla="*/ 213849 h 562500"/>
              <a:gd name="connsiteX3" fmla="*/ 348761 w 585000"/>
              <a:gd name="connsiteY3" fmla="*/ 90371 h 562500"/>
              <a:gd name="connsiteX4" fmla="*/ 424540 w 585000"/>
              <a:gd name="connsiteY4" fmla="*/ 138161 h 562500"/>
              <a:gd name="connsiteX5" fmla="*/ 528715 w 585000"/>
              <a:gd name="connsiteY5" fmla="*/ 236261 h 56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5000" h="562500">
                <a:moveTo>
                  <a:pt x="472240" y="348761"/>
                </a:moveTo>
                <a:cubicBezTo>
                  <a:pt x="434985" y="454211"/>
                  <a:pt x="319299" y="509495"/>
                  <a:pt x="213849" y="472240"/>
                </a:cubicBezTo>
                <a:cubicBezTo>
                  <a:pt x="108399" y="434985"/>
                  <a:pt x="53116" y="319299"/>
                  <a:pt x="90371" y="213849"/>
                </a:cubicBezTo>
                <a:cubicBezTo>
                  <a:pt x="127626" y="108399"/>
                  <a:pt x="243311" y="53116"/>
                  <a:pt x="348761" y="90371"/>
                </a:cubicBezTo>
                <a:cubicBezTo>
                  <a:pt x="377272" y="100444"/>
                  <a:pt x="403165" y="116773"/>
                  <a:pt x="424540" y="138161"/>
                </a:cubicBezTo>
                <a:lnTo>
                  <a:pt x="528715" y="236261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4752413"/>
            <a:ext cx="2301240" cy="10717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9890760" y="1545656"/>
            <a:ext cx="2301240" cy="10717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03652" y="409927"/>
            <a:ext cx="2839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Conclusion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96413" y="457203"/>
            <a:ext cx="0" cy="63224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0" y="1678911"/>
            <a:ext cx="5981172" cy="4003098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6294120" y="1678911"/>
            <a:ext cx="5897880" cy="3987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4544873" y="1678911"/>
            <a:ext cx="1749247" cy="39878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>
            <a:off x="6912003" y="2248734"/>
            <a:ext cx="616308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6819936" y="2839655"/>
            <a:ext cx="4488144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alibri" panose="020F0502020204030204" charset="0"/>
                <a:ea typeface="Calibri" panose="020F0502020204030204" charset="0"/>
              </a:rPr>
              <a:t>In conclusion, these requirements can further be analyzed and proceeded to the development phase</a:t>
            </a:r>
            <a:endParaRPr lang="zh-CN" altLang="en-US" sz="2400" dirty="0">
              <a:latin typeface="Calibri" panose="020F0502020204030204" charset="0"/>
              <a:ea typeface="Calibri" panose="020F0502020204030204" charset="0"/>
            </a:endParaRPr>
          </a:p>
          <a:p>
            <a:endParaRPr lang="zh-CN" altLang="en-US" sz="2400" dirty="0">
              <a:latin typeface="Calibri" panose="020F0502020204030204" charset="0"/>
              <a:ea typeface="Calibri" panose="020F0502020204030204" charset="0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038" y="3486480"/>
            <a:ext cx="364166" cy="364166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038" y="2066283"/>
            <a:ext cx="364166" cy="364166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8679" y="4911398"/>
            <a:ext cx="376882" cy="376882"/>
          </a:xfrm>
          <a:prstGeom prst="rect">
            <a:avLst/>
          </a:prstGeom>
        </p:spPr>
      </p:pic>
      <p:cxnSp>
        <p:nvCxnSpPr>
          <p:cNvPr id="33" name="直接连接符 32"/>
          <p:cNvCxnSpPr/>
          <p:nvPr/>
        </p:nvCxnSpPr>
        <p:spPr>
          <a:xfrm>
            <a:off x="5263832" y="4378661"/>
            <a:ext cx="34657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5263832" y="2958464"/>
            <a:ext cx="34657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403122" y="44982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474685" y="1890745"/>
            <a:ext cx="724262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latin typeface="Calibri" panose="020F0502020204030204" charset="0"/>
                <a:ea typeface="Calibri" panose="020F0502020204030204" charset="0"/>
              </a:rPr>
              <a:t>THANK YOU</a:t>
            </a:r>
            <a:endParaRPr lang="en-US" altLang="zh-CN" sz="48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442858" y="3073317"/>
            <a:ext cx="1291772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265" y="4901589"/>
            <a:ext cx="449798" cy="44979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937" y="4901589"/>
            <a:ext cx="449798" cy="4497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7988709" y="5737122"/>
            <a:ext cx="3957485" cy="82590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5804" y="294968"/>
            <a:ext cx="3957485" cy="82590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403122" y="44982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880110" y="645795"/>
            <a:ext cx="29730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>
                <a:latin typeface="Calibri" panose="020F0502020204030204" charset="0"/>
                <a:ea typeface="Calibri" panose="020F0502020204030204" charset="0"/>
              </a:rPr>
              <a:t>CONTENTS</a:t>
            </a:r>
            <a:endParaRPr lang="en-US" altLang="zh-CN" sz="4800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063733" y="1440557"/>
            <a:ext cx="643774" cy="64377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Calibri" panose="020F0502020204030204" charset="0"/>
              </a:rPr>
              <a:t>01</a:t>
            </a:r>
            <a:endParaRPr lang="zh-CN" altLang="en-US" sz="12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933004" y="1515135"/>
            <a:ext cx="3701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dirty="0" smtClean="0">
                <a:latin typeface="Calibri" panose="020F0502020204030204" charset="0"/>
                <a:ea typeface="Calibri" panose="020F0502020204030204" charset="0"/>
              </a:rPr>
              <a:t>Project Overview</a:t>
            </a:r>
            <a:endParaRPr lang="en-US" altLang="zh-CN" sz="24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063733" y="5049305"/>
            <a:ext cx="643774" cy="64377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Calibri" panose="020F0502020204030204" charset="0"/>
              </a:rPr>
              <a:t>04</a:t>
            </a:r>
            <a:endParaRPr lang="zh-CN" altLang="en-US" sz="12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933004" y="5174048"/>
            <a:ext cx="3701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 smtClean="0">
                <a:latin typeface="Calibri" panose="020F0502020204030204" charset="0"/>
                <a:ea typeface="Calibri" panose="020F0502020204030204" charset="0"/>
              </a:rPr>
              <a:t>Functional Requirements</a:t>
            </a:r>
            <a:endParaRPr lang="en-US" altLang="zh-CN" sz="24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6492171" y="1353605"/>
            <a:ext cx="643774" cy="64377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Calibri" panose="020F0502020204030204" charset="0"/>
              </a:rPr>
              <a:t>05</a:t>
            </a:r>
            <a:endParaRPr lang="zh-CN" altLang="en-US" sz="12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505700" y="1353820"/>
            <a:ext cx="4529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dirty="0" smtClean="0">
                <a:latin typeface="Calibri" panose="020F0502020204030204" charset="0"/>
                <a:ea typeface="Calibri" panose="020F0502020204030204" charset="0"/>
              </a:rPr>
              <a:t>Non-Functional Requirements</a:t>
            </a:r>
            <a:endParaRPr lang="en-US" altLang="zh-CN" sz="24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" name="椭圆 19"/>
          <p:cNvSpPr/>
          <p:nvPr/>
        </p:nvSpPr>
        <p:spPr>
          <a:xfrm>
            <a:off x="6492348" y="2694047"/>
            <a:ext cx="643774" cy="64377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Calibri" panose="020F0502020204030204" charset="0"/>
              </a:rPr>
              <a:t>06</a:t>
            </a:r>
            <a:endParaRPr lang="zh-CN" altLang="en-US" sz="12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4" name="椭圆 19"/>
          <p:cNvSpPr/>
          <p:nvPr/>
        </p:nvSpPr>
        <p:spPr>
          <a:xfrm>
            <a:off x="6492240" y="5049520"/>
            <a:ext cx="643890" cy="6432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Calibri" panose="020F0502020204030204" charset="0"/>
              </a:rPr>
              <a:t>08</a:t>
            </a:r>
            <a:endParaRPr lang="zh-CN" altLang="en-US" sz="12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6" name="椭圆 19"/>
          <p:cNvSpPr/>
          <p:nvPr/>
        </p:nvSpPr>
        <p:spPr>
          <a:xfrm>
            <a:off x="6492348" y="3871972"/>
            <a:ext cx="643774" cy="64377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Calibri" panose="020F0502020204030204" charset="0"/>
              </a:rPr>
              <a:t>07</a:t>
            </a:r>
            <a:endParaRPr lang="zh-CN" altLang="en-US" sz="12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7" name="文本框 23"/>
          <p:cNvSpPr txBox="1"/>
          <p:nvPr/>
        </p:nvSpPr>
        <p:spPr>
          <a:xfrm>
            <a:off x="7505700" y="2694305"/>
            <a:ext cx="4686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2400" dirty="0" smtClean="0">
                <a:latin typeface="Calibri" panose="020F0502020204030204" charset="0"/>
                <a:ea typeface="Calibri" panose="020F0502020204030204" charset="0"/>
              </a:rPr>
              <a:t>Hardware Requirements</a:t>
            </a:r>
            <a:endParaRPr lang="en-US" altLang="zh-CN" sz="24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9" name="文本框 23"/>
          <p:cNvSpPr txBox="1"/>
          <p:nvPr/>
        </p:nvSpPr>
        <p:spPr>
          <a:xfrm>
            <a:off x="7505700" y="3872230"/>
            <a:ext cx="4686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2400" dirty="0" smtClean="0">
                <a:latin typeface="Calibri" panose="020F0502020204030204" charset="0"/>
                <a:ea typeface="Calibri" panose="020F0502020204030204" charset="0"/>
              </a:rPr>
              <a:t>Technical Requirements</a:t>
            </a:r>
            <a:endParaRPr lang="en-US" altLang="zh-CN" sz="24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0" name="文本框 23"/>
          <p:cNvSpPr txBox="1"/>
          <p:nvPr/>
        </p:nvSpPr>
        <p:spPr>
          <a:xfrm>
            <a:off x="7505700" y="5173980"/>
            <a:ext cx="46863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2400" dirty="0" smtClean="0">
                <a:latin typeface="Calibri" panose="020F0502020204030204" charset="0"/>
                <a:ea typeface="Calibri" panose="020F0502020204030204" charset="0"/>
              </a:rPr>
              <a:t>Conclusion</a:t>
            </a:r>
            <a:endParaRPr lang="en-US" altLang="zh-CN" sz="24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grpSp>
        <p:nvGrpSpPr>
          <p:cNvPr id="158" name="组合 157"/>
          <p:cNvGrpSpPr/>
          <p:nvPr/>
        </p:nvGrpSpPr>
        <p:grpSpPr>
          <a:xfrm>
            <a:off x="4203065" y="897890"/>
            <a:ext cx="449580" cy="328295"/>
            <a:chOff x="3113176" y="1055250"/>
            <a:chExt cx="562500" cy="427500"/>
          </a:xfrm>
        </p:grpSpPr>
        <p:sp>
          <p:nvSpPr>
            <p:cNvPr id="284" name="任意多边形: 形状 251"/>
            <p:cNvSpPr/>
            <p:nvPr/>
          </p:nvSpPr>
          <p:spPr>
            <a:xfrm>
              <a:off x="3203176" y="1145250"/>
              <a:ext cx="472500" cy="157500"/>
            </a:xfrm>
            <a:custGeom>
              <a:avLst/>
              <a:gdLst>
                <a:gd name="connsiteX0" fmla="*/ 393750 w 472500"/>
                <a:gd name="connsiteY0" fmla="*/ 78750 h 157500"/>
                <a:gd name="connsiteX1" fmla="*/ 78750 w 472500"/>
                <a:gd name="connsiteY1" fmla="*/ 78750 h 1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2500" h="157500">
                  <a:moveTo>
                    <a:pt x="393750" y="78750"/>
                  </a:moveTo>
                  <a:lnTo>
                    <a:pt x="78750" y="78750"/>
                  </a:lnTo>
                </a:path>
              </a:pathLst>
            </a:custGeom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85" name="任意多边形: 形状 252"/>
            <p:cNvSpPr/>
            <p:nvPr/>
          </p:nvSpPr>
          <p:spPr>
            <a:xfrm>
              <a:off x="3113176" y="1055250"/>
              <a:ext cx="562500" cy="157500"/>
            </a:xfrm>
            <a:custGeom>
              <a:avLst/>
              <a:gdLst>
                <a:gd name="connsiteX0" fmla="*/ 483750 w 562500"/>
                <a:gd name="connsiteY0" fmla="*/ 78750 h 157500"/>
                <a:gd name="connsiteX1" fmla="*/ 78750 w 562500"/>
                <a:gd name="connsiteY1" fmla="*/ 78750 h 1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2500" h="157500">
                  <a:moveTo>
                    <a:pt x="483750" y="78750"/>
                  </a:moveTo>
                  <a:lnTo>
                    <a:pt x="78750" y="78750"/>
                  </a:lnTo>
                </a:path>
              </a:pathLst>
            </a:custGeom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86" name="任意多边形: 形状 253"/>
            <p:cNvSpPr/>
            <p:nvPr/>
          </p:nvSpPr>
          <p:spPr>
            <a:xfrm>
              <a:off x="3113176" y="1235250"/>
              <a:ext cx="562500" cy="157500"/>
            </a:xfrm>
            <a:custGeom>
              <a:avLst/>
              <a:gdLst>
                <a:gd name="connsiteX0" fmla="*/ 483750 w 562500"/>
                <a:gd name="connsiteY0" fmla="*/ 78750 h 157500"/>
                <a:gd name="connsiteX1" fmla="*/ 78750 w 562500"/>
                <a:gd name="connsiteY1" fmla="*/ 78750 h 1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2500" h="157500">
                  <a:moveTo>
                    <a:pt x="483750" y="78750"/>
                  </a:moveTo>
                  <a:lnTo>
                    <a:pt x="78750" y="78750"/>
                  </a:lnTo>
                </a:path>
              </a:pathLst>
            </a:custGeom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287" name="任意多边形: 形状 254"/>
            <p:cNvSpPr/>
            <p:nvPr/>
          </p:nvSpPr>
          <p:spPr>
            <a:xfrm>
              <a:off x="3203176" y="1325250"/>
              <a:ext cx="472500" cy="157500"/>
            </a:xfrm>
            <a:custGeom>
              <a:avLst/>
              <a:gdLst>
                <a:gd name="connsiteX0" fmla="*/ 393750 w 472500"/>
                <a:gd name="connsiteY0" fmla="*/ 78750 h 157500"/>
                <a:gd name="connsiteX1" fmla="*/ 78750 w 472500"/>
                <a:gd name="connsiteY1" fmla="*/ 78750 h 1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2500" h="157500">
                  <a:moveTo>
                    <a:pt x="393750" y="78750"/>
                  </a:moveTo>
                  <a:lnTo>
                    <a:pt x="78750" y="78750"/>
                  </a:lnTo>
                </a:path>
              </a:pathLst>
            </a:custGeom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2" name="椭圆 19"/>
          <p:cNvSpPr/>
          <p:nvPr/>
        </p:nvSpPr>
        <p:spPr>
          <a:xfrm>
            <a:off x="1063733" y="2693412"/>
            <a:ext cx="643774" cy="64377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Calibri" panose="020F0502020204030204" charset="0"/>
              </a:rPr>
              <a:t>02</a:t>
            </a:r>
            <a:endParaRPr lang="zh-CN" altLang="en-US" sz="12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13" name="文本框 20"/>
          <p:cNvSpPr txBox="1"/>
          <p:nvPr/>
        </p:nvSpPr>
        <p:spPr>
          <a:xfrm>
            <a:off x="1933004" y="2750845"/>
            <a:ext cx="3701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2400" dirty="0" smtClean="0">
                <a:latin typeface="Calibri" panose="020F0502020204030204" charset="0"/>
                <a:ea typeface="Calibri" panose="020F0502020204030204" charset="0"/>
              </a:rPr>
              <a:t>Stakeholders</a:t>
            </a:r>
            <a:endParaRPr lang="en-US" altLang="zh-CN" sz="24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3" name="椭圆 19"/>
          <p:cNvSpPr/>
          <p:nvPr/>
        </p:nvSpPr>
        <p:spPr>
          <a:xfrm>
            <a:off x="1063733" y="3947537"/>
            <a:ext cx="643774" cy="64377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Calibri" panose="020F0502020204030204" charset="0"/>
              </a:rPr>
              <a:t>03</a:t>
            </a:r>
            <a:endParaRPr lang="zh-CN" altLang="en-US" sz="12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11" name="文本框 20"/>
          <p:cNvSpPr txBox="1"/>
          <p:nvPr/>
        </p:nvSpPr>
        <p:spPr>
          <a:xfrm>
            <a:off x="1933004" y="3987190"/>
            <a:ext cx="3701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sz="2400" dirty="0" smtClean="0">
                <a:latin typeface="Calibri" panose="020F0502020204030204" charset="0"/>
                <a:ea typeface="Calibri" panose="020F0502020204030204" charset="0"/>
              </a:rPr>
              <a:t>Methodology</a:t>
            </a:r>
            <a:endParaRPr lang="en-US" altLang="zh-CN" sz="24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02676" y="719506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800" b="1" dirty="0" smtClean="0">
                <a:solidFill>
                  <a:schemeClr val="bg1"/>
                </a:solidFill>
                <a:latin typeface="Calibri" panose="020F0502020204030204" charset="0"/>
              </a:rPr>
              <a:t>1</a:t>
            </a:r>
            <a:endParaRPr lang="zh-CN" altLang="en-US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8898" y="3322537"/>
            <a:ext cx="4569593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Project Overview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38360" y="4087692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图片 53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9932" r="43425"/>
          <a:stretch>
            <a:fillRect/>
          </a:stretch>
        </p:blipFill>
        <p:spPr>
          <a:xfrm>
            <a:off x="779145" y="349885"/>
            <a:ext cx="5193665" cy="6218555"/>
          </a:xfrm>
          <a:custGeom>
            <a:avLst/>
            <a:gdLst>
              <a:gd name="connsiteX0" fmla="*/ 0 w 2903621"/>
              <a:gd name="connsiteY0" fmla="*/ 0 h 4684294"/>
              <a:gd name="connsiteX1" fmla="*/ 2903621 w 2903621"/>
              <a:gd name="connsiteY1" fmla="*/ 0 h 4684294"/>
              <a:gd name="connsiteX2" fmla="*/ 2903621 w 2903621"/>
              <a:gd name="connsiteY2" fmla="*/ 4684294 h 4684294"/>
              <a:gd name="connsiteX3" fmla="*/ 0 w 2903621"/>
              <a:gd name="connsiteY3" fmla="*/ 4684294 h 468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3621" h="4684294">
                <a:moveTo>
                  <a:pt x="0" y="0"/>
                </a:moveTo>
                <a:lnTo>
                  <a:pt x="2903621" y="0"/>
                </a:lnTo>
                <a:lnTo>
                  <a:pt x="2903621" y="4684294"/>
                </a:lnTo>
                <a:lnTo>
                  <a:pt x="0" y="4684294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矩形 11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03122" y="45871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264285" y="303530"/>
            <a:ext cx="2992120" cy="3276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en-US" altLang="zh-CN" sz="36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264285" y="912495"/>
            <a:ext cx="98278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/>
              <a:t>Traditional methods of student attendance tracking, such as paper attendance sheets, are time-consuming, prone to errors, and lack real-time data are being used today.</a:t>
            </a:r>
            <a:endParaRPr lang="en-US" sz="2000"/>
          </a:p>
        </p:txBody>
      </p:sp>
      <p:sp>
        <p:nvSpPr>
          <p:cNvPr id="8" name="Text Box 7"/>
          <p:cNvSpPr txBox="1"/>
          <p:nvPr/>
        </p:nvSpPr>
        <p:spPr>
          <a:xfrm>
            <a:off x="1640840" y="2056765"/>
            <a:ext cx="54800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Problems with traditional approach</a:t>
            </a:r>
            <a:endParaRPr lang="en-US" sz="2000" b="1"/>
          </a:p>
        </p:txBody>
      </p:sp>
      <p:sp>
        <p:nvSpPr>
          <p:cNvPr id="16" name="Text Box 15"/>
          <p:cNvSpPr txBox="1"/>
          <p:nvPr/>
        </p:nvSpPr>
        <p:spPr>
          <a:xfrm>
            <a:off x="1518920" y="4996180"/>
            <a:ext cx="9483725" cy="945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000"/>
              <a:t>Streamlined and automated solution for recording, managing, and analyzing student attendance data.</a:t>
            </a:r>
            <a:endParaRPr lang="en-US" sz="2000"/>
          </a:p>
        </p:txBody>
      </p:sp>
      <p:sp>
        <p:nvSpPr>
          <p:cNvPr id="17" name="Text Box 16"/>
          <p:cNvSpPr txBox="1"/>
          <p:nvPr/>
        </p:nvSpPr>
        <p:spPr>
          <a:xfrm>
            <a:off x="1834515" y="2473960"/>
            <a:ext cx="4748530" cy="12630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742950" lvl="1" indent="-285750" algn="l">
              <a:lnSpc>
                <a:spcPct val="120000"/>
              </a:lnSpc>
              <a:buFont typeface="Wingdings" panose="05000000000000000000" charset="0"/>
              <a:buChar char="ü"/>
            </a:pPr>
            <a:r>
              <a:rPr lang="en-US"/>
              <a:t>Inaccurate attendance data: </a:t>
            </a:r>
            <a:endParaRPr lang="en-US"/>
          </a:p>
          <a:p>
            <a:pPr marL="742950" lvl="1" indent="-285750" algn="l">
              <a:lnSpc>
                <a:spcPct val="120000"/>
              </a:lnSpc>
              <a:buFont typeface="Wingdings" panose="05000000000000000000" charset="0"/>
              <a:buChar char="ü"/>
            </a:pPr>
            <a:r>
              <a:rPr lang="en-US"/>
              <a:t>Inefficient attendance processing</a:t>
            </a:r>
            <a:endParaRPr lang="en-US"/>
          </a:p>
          <a:p>
            <a:pPr marL="742950" lvl="1" indent="-285750" algn="l">
              <a:lnSpc>
                <a:spcPct val="120000"/>
              </a:lnSpc>
              <a:buFont typeface="Wingdings" panose="05000000000000000000" charset="0"/>
              <a:buChar char="ü"/>
            </a:pPr>
            <a:r>
              <a:rPr lang="en-US"/>
              <a:t>Limited data access: </a:t>
            </a:r>
            <a:endParaRPr lang="en-US"/>
          </a:p>
          <a:p>
            <a:pPr marL="742950" lvl="1" indent="-285750" algn="l">
              <a:lnSpc>
                <a:spcPct val="120000"/>
              </a:lnSpc>
              <a:buFont typeface="Wingdings" panose="05000000000000000000" charset="0"/>
              <a:buChar char="ü"/>
            </a:pPr>
            <a:r>
              <a:rPr lang="en-US"/>
              <a:t>Potential for cheating: </a:t>
            </a:r>
            <a:endParaRPr lang="en-US"/>
          </a:p>
        </p:txBody>
      </p:sp>
      <p:sp>
        <p:nvSpPr>
          <p:cNvPr id="18" name="Text Box 17"/>
          <p:cNvSpPr txBox="1"/>
          <p:nvPr/>
        </p:nvSpPr>
        <p:spPr>
          <a:xfrm>
            <a:off x="1640840" y="4468495"/>
            <a:ext cx="54800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 b="1"/>
              <a:t>How to resolve issues</a:t>
            </a:r>
            <a:endParaRPr lang="en-US" sz="2000" b="1"/>
          </a:p>
        </p:txBody>
      </p:sp>
      <p:sp>
        <p:nvSpPr>
          <p:cNvPr id="22" name="任意多边形: 形状 168"/>
          <p:cNvSpPr/>
          <p:nvPr/>
        </p:nvSpPr>
        <p:spPr>
          <a:xfrm>
            <a:off x="8673715" y="2913765"/>
            <a:ext cx="607500" cy="472500"/>
          </a:xfrm>
          <a:custGeom>
            <a:avLst/>
            <a:gdLst>
              <a:gd name="connsiteX0" fmla="*/ 483750 w 607500"/>
              <a:gd name="connsiteY0" fmla="*/ 78750 h 472500"/>
              <a:gd name="connsiteX1" fmla="*/ 528750 w 607500"/>
              <a:gd name="connsiteY1" fmla="*/ 123750 h 472500"/>
              <a:gd name="connsiteX2" fmla="*/ 528750 w 607500"/>
              <a:gd name="connsiteY2" fmla="*/ 348750 h 472500"/>
              <a:gd name="connsiteX3" fmla="*/ 483750 w 607500"/>
              <a:gd name="connsiteY3" fmla="*/ 393750 h 472500"/>
              <a:gd name="connsiteX4" fmla="*/ 123750 w 607500"/>
              <a:gd name="connsiteY4" fmla="*/ 393750 h 472500"/>
              <a:gd name="connsiteX5" fmla="*/ 78750 w 607500"/>
              <a:gd name="connsiteY5" fmla="*/ 348750 h 472500"/>
              <a:gd name="connsiteX6" fmla="*/ 78750 w 607500"/>
              <a:gd name="connsiteY6" fmla="*/ 123750 h 472500"/>
              <a:gd name="connsiteX7" fmla="*/ 123750 w 607500"/>
              <a:gd name="connsiteY7" fmla="*/ 78750 h 4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7500" h="472500">
                <a:moveTo>
                  <a:pt x="483750" y="78750"/>
                </a:moveTo>
                <a:cubicBezTo>
                  <a:pt x="508603" y="78750"/>
                  <a:pt x="528750" y="98897"/>
                  <a:pt x="528750" y="123750"/>
                </a:cubicBezTo>
                <a:lnTo>
                  <a:pt x="528750" y="348750"/>
                </a:lnTo>
                <a:cubicBezTo>
                  <a:pt x="528750" y="373603"/>
                  <a:pt x="508603" y="393750"/>
                  <a:pt x="483750" y="393750"/>
                </a:cubicBezTo>
                <a:lnTo>
                  <a:pt x="123750" y="393750"/>
                </a:lnTo>
                <a:cubicBezTo>
                  <a:pt x="98897" y="393750"/>
                  <a:pt x="78750" y="373603"/>
                  <a:pt x="78750" y="348750"/>
                </a:cubicBezTo>
                <a:lnTo>
                  <a:pt x="78750" y="123750"/>
                </a:lnTo>
                <a:cubicBezTo>
                  <a:pt x="78750" y="98897"/>
                  <a:pt x="98897" y="78750"/>
                  <a:pt x="123750" y="78750"/>
                </a:cubicBezTo>
                <a:close/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3" name="任意多边形: 形状 169"/>
          <p:cNvSpPr/>
          <p:nvPr/>
        </p:nvSpPr>
        <p:spPr>
          <a:xfrm>
            <a:off x="8808715" y="2823765"/>
            <a:ext cx="337500" cy="562500"/>
          </a:xfrm>
          <a:custGeom>
            <a:avLst/>
            <a:gdLst>
              <a:gd name="connsiteX0" fmla="*/ 258750 w 337500"/>
              <a:gd name="connsiteY0" fmla="*/ 483750 h 562500"/>
              <a:gd name="connsiteX1" fmla="*/ 258750 w 337500"/>
              <a:gd name="connsiteY1" fmla="*/ 123750 h 562500"/>
              <a:gd name="connsiteX2" fmla="*/ 213750 w 337500"/>
              <a:gd name="connsiteY2" fmla="*/ 78750 h 562500"/>
              <a:gd name="connsiteX3" fmla="*/ 123750 w 337500"/>
              <a:gd name="connsiteY3" fmla="*/ 78750 h 562500"/>
              <a:gd name="connsiteX4" fmla="*/ 78750 w 337500"/>
              <a:gd name="connsiteY4" fmla="*/ 123750 h 562500"/>
              <a:gd name="connsiteX5" fmla="*/ 78750 w 337500"/>
              <a:gd name="connsiteY5" fmla="*/ 483750 h 56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7500" h="562500">
                <a:moveTo>
                  <a:pt x="258750" y="483750"/>
                </a:moveTo>
                <a:lnTo>
                  <a:pt x="258750" y="123750"/>
                </a:lnTo>
                <a:cubicBezTo>
                  <a:pt x="258750" y="98897"/>
                  <a:pt x="238603" y="78750"/>
                  <a:pt x="213750" y="78750"/>
                </a:cubicBezTo>
                <a:lnTo>
                  <a:pt x="123750" y="78750"/>
                </a:lnTo>
                <a:cubicBezTo>
                  <a:pt x="98897" y="78750"/>
                  <a:pt x="78750" y="98897"/>
                  <a:pt x="78750" y="123750"/>
                </a:cubicBezTo>
                <a:lnTo>
                  <a:pt x="78750" y="483750"/>
                </a:lnTo>
              </a:path>
            </a:pathLst>
          </a:custGeom>
          <a:noFill/>
          <a:ln w="19050" cap="rnd">
            <a:solidFill>
              <a:srgbClr val="000000"/>
            </a:solidFill>
            <a:prstDash val="solid"/>
            <a:round/>
          </a:ln>
        </p:spPr>
        <p:txBody>
          <a:bodyPr rtlCol="0" anchor="ctr"/>
          <a:lstStyle>
            <a:lvl1pPr marL="0" lvl="0" indent="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indent="1524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2pPr>
            <a:lvl3pPr marL="914400" lvl="2" indent="3048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3pPr>
            <a:lvl4pPr marL="1371600" lvl="3" indent="4572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4pPr>
            <a:lvl5pPr marL="1828800" lvl="4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5pPr>
            <a:lvl6pPr marL="3048000" lvl="5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6pPr>
            <a:lvl7pPr marL="3657600" lvl="6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7pPr>
            <a:lvl8pPr marL="4267200" lvl="7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8pPr>
            <a:lvl9pPr marL="4876800" lvl="8" indent="609600" algn="l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735" b="0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6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3"/>
          <p:cNvSpPr/>
          <p:nvPr/>
        </p:nvSpPr>
        <p:spPr>
          <a:xfrm>
            <a:off x="902676" y="719506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800" b="1" dirty="0">
                <a:solidFill>
                  <a:schemeClr val="bg1"/>
                </a:solidFill>
                <a:latin typeface="Calibri" panose="020F0502020204030204" charset="0"/>
              </a:rPr>
              <a:t>2</a:t>
            </a:r>
            <a:endParaRPr lang="en-US" altLang="zh-CN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19215" y="3322320"/>
            <a:ext cx="4569460" cy="11912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Stakeholders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6599320" y="4308037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图片 53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9932" r="43425"/>
          <a:stretch>
            <a:fillRect/>
          </a:stretch>
        </p:blipFill>
        <p:spPr>
          <a:xfrm>
            <a:off x="779145" y="349885"/>
            <a:ext cx="5193665" cy="6218555"/>
          </a:xfrm>
          <a:custGeom>
            <a:avLst/>
            <a:gdLst>
              <a:gd name="connsiteX0" fmla="*/ 0 w 2903621"/>
              <a:gd name="connsiteY0" fmla="*/ 0 h 4684294"/>
              <a:gd name="connsiteX1" fmla="*/ 2903621 w 2903621"/>
              <a:gd name="connsiteY1" fmla="*/ 0 h 4684294"/>
              <a:gd name="connsiteX2" fmla="*/ 2903621 w 2903621"/>
              <a:gd name="connsiteY2" fmla="*/ 4684294 h 4684294"/>
              <a:gd name="connsiteX3" fmla="*/ 0 w 2903621"/>
              <a:gd name="connsiteY3" fmla="*/ 4684294 h 468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3621" h="4684294">
                <a:moveTo>
                  <a:pt x="0" y="0"/>
                </a:moveTo>
                <a:lnTo>
                  <a:pt x="2903621" y="0"/>
                </a:lnTo>
                <a:lnTo>
                  <a:pt x="2903621" y="4684294"/>
                </a:lnTo>
                <a:lnTo>
                  <a:pt x="0" y="4684294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矩形 32"/>
          <p:cNvSpPr/>
          <p:nvPr/>
        </p:nvSpPr>
        <p:spPr>
          <a:xfrm>
            <a:off x="5385710" y="3707028"/>
            <a:ext cx="1411330" cy="1411330"/>
          </a:xfrm>
          <a:prstGeom prst="rect">
            <a:avLst/>
          </a:prstGeom>
          <a:solidFill>
            <a:schemeClr val="tx1"/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385710" y="3213081"/>
            <a:ext cx="1411330" cy="141133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385710" y="2719135"/>
            <a:ext cx="1411330" cy="141133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3652" y="409927"/>
            <a:ext cx="2839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charset="0"/>
                <a:ea typeface="Calibri" panose="020F0502020204030204" charset="0"/>
              </a:rPr>
              <a:t>Stakeholders</a:t>
            </a:r>
            <a:endParaRPr lang="en-US" altLang="zh-CN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96413" y="457203"/>
            <a:ext cx="0" cy="63224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1412523" y="2074650"/>
            <a:ext cx="22250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>
                <a:latin typeface="Calibri" panose="020F0502020204030204" charset="0"/>
                <a:ea typeface="Calibri" panose="020F0502020204030204" charset="0"/>
              </a:rPr>
              <a:t>Administrator</a:t>
            </a:r>
            <a:endParaRPr lang="en-US" altLang="zh-CN" sz="2400" b="1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32180" y="2675890"/>
            <a:ext cx="34563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600" dirty="0">
                <a:latin typeface="Calibri" panose="020F0502020204030204" charset="0"/>
                <a:ea typeface="Calibri" panose="020F0502020204030204" charset="0"/>
              </a:rPr>
              <a:t>They manage student data, attendance records and view generated reports</a:t>
            </a:r>
            <a:r>
              <a:rPr lang="en-US" altLang="zh-CN" sz="1200" dirty="0">
                <a:latin typeface="Calibri" panose="020F0502020204030204" charset="0"/>
                <a:ea typeface="Calibri" panose="020F0502020204030204" charset="0"/>
              </a:rPr>
              <a:t> </a:t>
            </a:r>
            <a:endParaRPr lang="en-US" altLang="zh-CN" sz="1200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217745" y="4477197"/>
            <a:ext cx="22250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>
                <a:solidFill>
                  <a:schemeClr val="bg1"/>
                </a:solidFill>
                <a:effectLst>
                  <a:outerShdw blurRad="152400" dist="50800" dir="5400000" algn="ctr" rotWithShape="0">
                    <a:schemeClr val="tx1"/>
                  </a:outerShdw>
                </a:effectLst>
                <a:latin typeface="FZZhengHeiS-DB-GB" panose="02000000000000000000" pitchFamily="2" charset="0"/>
                <a:ea typeface="FZZhengHeiS-DB-GB" panose="02000000000000000000" pitchFamily="2" charset="0"/>
              </a:defRPr>
            </a:lvl1pPr>
          </a:lstStyle>
          <a:p>
            <a:r>
              <a:rPr lang="en-US" altLang="zh-CN" sz="2400" b="1" dirty="0">
                <a:solidFill>
                  <a:schemeClr val="tx1"/>
                </a:solidFill>
                <a:effectLst/>
                <a:latin typeface="Calibri" panose="020F0502020204030204" charset="0"/>
                <a:ea typeface="Calibri" panose="020F0502020204030204" charset="0"/>
              </a:rPr>
              <a:t>Students</a:t>
            </a:r>
            <a:endParaRPr lang="en-US" altLang="zh-CN" sz="2400" b="1" dirty="0">
              <a:solidFill>
                <a:schemeClr val="tx1"/>
              </a:solidFill>
              <a:effectLst/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116330" y="5078095"/>
            <a:ext cx="3103880" cy="692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zh-CN" sz="1600" dirty="0">
                <a:latin typeface="Calibri" panose="020F0502020204030204" charset="0"/>
                <a:ea typeface="Calibri" panose="020F0502020204030204" charset="0"/>
              </a:rPr>
              <a:t>These are the primary users of the mobile application</a:t>
            </a:r>
            <a:endParaRPr lang="en-US" altLang="zh-CN" sz="1600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399126" y="2074352"/>
            <a:ext cx="22250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Calibri" panose="020F0502020204030204" charset="0"/>
                <a:ea typeface="Calibri" panose="020F0502020204030204" charset="0"/>
              </a:rPr>
              <a:t>Faculty Members</a:t>
            </a:r>
            <a:endParaRPr lang="en-US" altLang="zh-CN" sz="2000" b="1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070215" y="2652395"/>
            <a:ext cx="3006090" cy="772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1200" dirty="0">
                <a:latin typeface="Calibri" panose="020F0502020204030204" charset="0"/>
                <a:ea typeface="Calibri" panose="020F0502020204030204" charset="0"/>
              </a:rPr>
              <a:t> </a:t>
            </a:r>
            <a:r>
              <a:rPr lang="en-US" altLang="zh-CN" sz="1600" dirty="0">
                <a:latin typeface="Calibri" panose="020F0502020204030204" charset="0"/>
                <a:ea typeface="Calibri" panose="020F0502020204030204" charset="0"/>
              </a:rPr>
              <a:t>They </a:t>
            </a:r>
            <a:r>
              <a:rPr lang="zh-CN" altLang="en-US" sz="1600" dirty="0">
                <a:latin typeface="Calibri" panose="020F0502020204030204" charset="0"/>
                <a:ea typeface="Calibri" panose="020F0502020204030204" charset="0"/>
              </a:rPr>
              <a:t>use the app to monitor and track student attendance in their classes.</a:t>
            </a:r>
            <a:endParaRPr lang="zh-CN" altLang="en-US" sz="1600" dirty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646111" y="4466693"/>
            <a:ext cx="22250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>
                <a:solidFill>
                  <a:schemeClr val="bg1"/>
                </a:solidFill>
                <a:effectLst>
                  <a:outerShdw blurRad="152400" dist="50800" dir="5400000" algn="ctr" rotWithShape="0">
                    <a:schemeClr val="tx1"/>
                  </a:outerShdw>
                </a:effectLst>
                <a:latin typeface="FZZhengHeiS-DB-GB" panose="02000000000000000000" pitchFamily="2" charset="0"/>
                <a:ea typeface="FZZhengHeiS-DB-GB" panose="02000000000000000000" pitchFamily="2" charset="0"/>
              </a:defRPr>
            </a:lvl1pPr>
          </a:lstStyle>
          <a:p>
            <a:pPr algn="l"/>
            <a:r>
              <a:rPr lang="en-US" altLang="zh-CN" sz="2000" b="1" dirty="0">
                <a:solidFill>
                  <a:schemeClr val="tx1"/>
                </a:solidFill>
                <a:effectLst/>
                <a:latin typeface="Calibri" panose="020F0502020204030204" charset="0"/>
                <a:ea typeface="Calibri" panose="020F0502020204030204" charset="0"/>
              </a:rPr>
              <a:t>Developers</a:t>
            </a:r>
            <a:endParaRPr lang="en-US" altLang="zh-CN" sz="2000" b="1" dirty="0">
              <a:solidFill>
                <a:schemeClr val="tx1"/>
              </a:solidFill>
              <a:effectLst/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202295" y="4940300"/>
            <a:ext cx="31330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Calibri" panose="020F0502020204030204" charset="0"/>
                <a:ea typeface="Calibri" panose="020F0502020204030204" charset="0"/>
              </a:rPr>
              <a:t>Responsible for designing, developing, and maintaining the app</a:t>
            </a:r>
            <a:endParaRPr lang="zh-CN" altLang="en-US" sz="1600" dirty="0">
              <a:latin typeface="Calibri" panose="020F0502020204030204" charset="0"/>
              <a:ea typeface="Calibri" panose="020F0502020204030204" charset="0"/>
            </a:endParaRPr>
          </a:p>
        </p:txBody>
      </p:sp>
      <p:pic>
        <p:nvPicPr>
          <p:cNvPr id="7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629" y="4448380"/>
            <a:ext cx="417278" cy="417274"/>
          </a:xfrm>
          <a:prstGeom prst="rect">
            <a:avLst/>
          </a:prstGeom>
        </p:spPr>
      </p:pic>
      <p:pic>
        <p:nvPicPr>
          <p:cNvPr id="8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812352" y="4598240"/>
            <a:ext cx="437986" cy="43798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970" y="2257481"/>
            <a:ext cx="426004" cy="426002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5385710" y="2225189"/>
            <a:ext cx="1411330" cy="1411330"/>
          </a:xfrm>
          <a:prstGeom prst="rect">
            <a:avLst/>
          </a:prstGeom>
          <a:solidFill>
            <a:schemeClr val="bg1">
              <a:lumMod val="65000"/>
              <a:alpha val="7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559040" y="1911985"/>
            <a:ext cx="3923030" cy="17532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7" name="矩形 36"/>
          <p:cNvSpPr/>
          <p:nvPr/>
        </p:nvSpPr>
        <p:spPr>
          <a:xfrm>
            <a:off x="7573645" y="4306570"/>
            <a:ext cx="4023360" cy="19361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8" name="矩形 37"/>
          <p:cNvSpPr/>
          <p:nvPr/>
        </p:nvSpPr>
        <p:spPr>
          <a:xfrm>
            <a:off x="791210" y="4437380"/>
            <a:ext cx="3750945" cy="1805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9" name="矩形 38"/>
          <p:cNvSpPr/>
          <p:nvPr/>
        </p:nvSpPr>
        <p:spPr>
          <a:xfrm>
            <a:off x="762635" y="1928495"/>
            <a:ext cx="3750945" cy="1734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40" name="直角三角形 39"/>
          <p:cNvSpPr/>
          <p:nvPr/>
        </p:nvSpPr>
        <p:spPr>
          <a:xfrm rot="5400000">
            <a:off x="7559040" y="1910626"/>
            <a:ext cx="293306" cy="29330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直角三角形 40"/>
          <p:cNvSpPr/>
          <p:nvPr/>
        </p:nvSpPr>
        <p:spPr>
          <a:xfrm rot="5400000">
            <a:off x="7574926" y="4331477"/>
            <a:ext cx="293306" cy="29330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直角三角形 41"/>
          <p:cNvSpPr/>
          <p:nvPr/>
        </p:nvSpPr>
        <p:spPr>
          <a:xfrm rot="10800000">
            <a:off x="4220512" y="1929943"/>
            <a:ext cx="293306" cy="29330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直角三角形 42"/>
          <p:cNvSpPr/>
          <p:nvPr/>
        </p:nvSpPr>
        <p:spPr>
          <a:xfrm rot="10800000">
            <a:off x="4250992" y="4426429"/>
            <a:ext cx="293306" cy="293306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 Box 8"/>
          <p:cNvSpPr txBox="1"/>
          <p:nvPr/>
        </p:nvSpPr>
        <p:spPr>
          <a:xfrm>
            <a:off x="1116965" y="1089660"/>
            <a:ext cx="7327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Here are the main stakeholders concerned with this mobile application</a:t>
            </a:r>
            <a:endParaRPr lang="en-US"/>
          </a:p>
        </p:txBody>
      </p:sp>
      <p:grpSp>
        <p:nvGrpSpPr>
          <p:cNvPr id="10" name="组合 32"/>
          <p:cNvGrpSpPr/>
          <p:nvPr/>
        </p:nvGrpSpPr>
        <p:grpSpPr>
          <a:xfrm>
            <a:off x="3746500" y="2101215"/>
            <a:ext cx="365760" cy="372110"/>
            <a:chOff x="977250" y="2067750"/>
            <a:chExt cx="517500" cy="562500"/>
          </a:xfrm>
        </p:grpSpPr>
        <p:sp>
          <p:nvSpPr>
            <p:cNvPr id="141" name="任意多边形: 形状 119"/>
            <p:cNvSpPr/>
            <p:nvPr/>
          </p:nvSpPr>
          <p:spPr>
            <a:xfrm>
              <a:off x="977250" y="2337750"/>
              <a:ext cx="517500" cy="292500"/>
            </a:xfrm>
            <a:custGeom>
              <a:avLst/>
              <a:gdLst>
                <a:gd name="connsiteX0" fmla="*/ 438750 w 517500"/>
                <a:gd name="connsiteY0" fmla="*/ 213750 h 292500"/>
                <a:gd name="connsiteX1" fmla="*/ 438750 w 517500"/>
                <a:gd name="connsiteY1" fmla="*/ 168750 h 292500"/>
                <a:gd name="connsiteX2" fmla="*/ 348750 w 517500"/>
                <a:gd name="connsiteY2" fmla="*/ 78750 h 292500"/>
                <a:gd name="connsiteX3" fmla="*/ 168750 w 517500"/>
                <a:gd name="connsiteY3" fmla="*/ 78750 h 292500"/>
                <a:gd name="connsiteX4" fmla="*/ 78750 w 517500"/>
                <a:gd name="connsiteY4" fmla="*/ 168750 h 292500"/>
                <a:gd name="connsiteX5" fmla="*/ 78750 w 517500"/>
                <a:gd name="connsiteY5" fmla="*/ 213750 h 29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7500" h="292500">
                  <a:moveTo>
                    <a:pt x="438750" y="213750"/>
                  </a:moveTo>
                  <a:lnTo>
                    <a:pt x="438750" y="168750"/>
                  </a:lnTo>
                  <a:cubicBezTo>
                    <a:pt x="438750" y="119044"/>
                    <a:pt x="398456" y="78750"/>
                    <a:pt x="348750" y="78750"/>
                  </a:cubicBezTo>
                  <a:lnTo>
                    <a:pt x="168750" y="78750"/>
                  </a:lnTo>
                  <a:cubicBezTo>
                    <a:pt x="119044" y="78750"/>
                    <a:pt x="78750" y="119044"/>
                    <a:pt x="78750" y="168750"/>
                  </a:cubicBezTo>
                  <a:lnTo>
                    <a:pt x="78750" y="213750"/>
                  </a:lnTo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  <p:sp>
          <p:nvSpPr>
            <p:cNvPr id="142" name="任意多边形: 形状 120"/>
            <p:cNvSpPr/>
            <p:nvPr/>
          </p:nvSpPr>
          <p:spPr>
            <a:xfrm>
              <a:off x="1067250" y="2067750"/>
              <a:ext cx="337500" cy="337500"/>
            </a:xfrm>
            <a:custGeom>
              <a:avLst/>
              <a:gdLst>
                <a:gd name="connsiteX0" fmla="*/ 258750 w 337500"/>
                <a:gd name="connsiteY0" fmla="*/ 168750 h 337500"/>
                <a:gd name="connsiteX1" fmla="*/ 168750 w 337500"/>
                <a:gd name="connsiteY1" fmla="*/ 258750 h 337500"/>
                <a:gd name="connsiteX2" fmla="*/ 78750 w 337500"/>
                <a:gd name="connsiteY2" fmla="*/ 168750 h 337500"/>
                <a:gd name="connsiteX3" fmla="*/ 168750 w 337500"/>
                <a:gd name="connsiteY3" fmla="*/ 78750 h 337500"/>
                <a:gd name="connsiteX4" fmla="*/ 258750 w 337500"/>
                <a:gd name="connsiteY4" fmla="*/ 168750 h 3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500" h="337500">
                  <a:moveTo>
                    <a:pt x="258750" y="168750"/>
                  </a:moveTo>
                  <a:cubicBezTo>
                    <a:pt x="258750" y="218456"/>
                    <a:pt x="218456" y="258750"/>
                    <a:pt x="168750" y="258750"/>
                  </a:cubicBezTo>
                  <a:cubicBezTo>
                    <a:pt x="119044" y="258750"/>
                    <a:pt x="78750" y="218456"/>
                    <a:pt x="78750" y="168750"/>
                  </a:cubicBezTo>
                  <a:cubicBezTo>
                    <a:pt x="78750" y="119044"/>
                    <a:pt x="119044" y="78750"/>
                    <a:pt x="168750" y="78750"/>
                  </a:cubicBezTo>
                  <a:cubicBezTo>
                    <a:pt x="218456" y="78750"/>
                    <a:pt x="258750" y="119044"/>
                    <a:pt x="258750" y="168750"/>
                  </a:cubicBezTo>
                  <a:close/>
                </a:path>
              </a:pathLst>
            </a:custGeom>
            <a:noFill/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>
              <a:lvl1pPr marL="0" lvl="0" indent="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lvl="1" indent="1524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2pPr>
              <a:lvl3pPr marL="914400" lvl="2" indent="3048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3pPr>
              <a:lvl4pPr marL="1371600" lvl="3" indent="4572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4pPr>
              <a:lvl5pPr marL="1828800" lvl="4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5pPr>
              <a:lvl6pPr marL="3048000" lvl="5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6pPr>
              <a:lvl7pPr marL="3657600" lvl="6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7pPr>
              <a:lvl8pPr marL="4267200" lvl="7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8pPr>
              <a:lvl9pPr marL="4876800" lvl="8" indent="609600" algn="l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 sz="1735" b="0" i="0" u="none" kern="1200" baseline="0">
                  <a:solidFill>
                    <a:schemeClr val="tx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6" name="矩形 4"/>
          <p:cNvSpPr/>
          <p:nvPr/>
        </p:nvSpPr>
        <p:spPr>
          <a:xfrm>
            <a:off x="779581" y="588157"/>
            <a:ext cx="1242647" cy="113513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圆角矩形 3"/>
          <p:cNvSpPr/>
          <p:nvPr/>
        </p:nvSpPr>
        <p:spPr>
          <a:xfrm>
            <a:off x="902676" y="719506"/>
            <a:ext cx="10386648" cy="54354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/>
        </p:nvSpPr>
        <p:spPr>
          <a:xfrm>
            <a:off x="5972907" y="5456902"/>
            <a:ext cx="627375" cy="627375"/>
          </a:xfrm>
          <a:prstGeom prst="rt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10800000">
            <a:off x="10978663" y="720966"/>
            <a:ext cx="316526" cy="316526"/>
          </a:xfrm>
          <a:prstGeom prst="rt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464618" y="1358544"/>
            <a:ext cx="1592179" cy="15921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3800" b="1" dirty="0">
                <a:solidFill>
                  <a:schemeClr val="bg1"/>
                </a:solidFill>
                <a:latin typeface="Calibri" panose="020F0502020204030204" charset="0"/>
              </a:rPr>
              <a:t>3</a:t>
            </a:r>
            <a:endParaRPr lang="en-US" altLang="zh-CN" sz="13800" b="1" dirty="0">
              <a:solidFill>
                <a:schemeClr val="bg1"/>
              </a:solidFill>
              <a:latin typeface="Calibri" panose="020F050202020403020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08103" y="2951062"/>
            <a:ext cx="4569593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dirty="0">
                <a:latin typeface="Calibri" panose="020F0502020204030204" charset="0"/>
                <a:ea typeface="Calibri" panose="020F0502020204030204" charset="0"/>
              </a:rPr>
              <a:t>Requirement Gathering</a:t>
            </a:r>
            <a:endParaRPr lang="en-US" altLang="zh-CN" sz="4000" dirty="0">
              <a:latin typeface="Calibri" panose="020F0502020204030204" charset="0"/>
              <a:ea typeface="Calibri" panose="020F050202020403020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10078485" y="5903157"/>
            <a:ext cx="8996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图片 53"/>
          <p:cNvPicPr>
            <a:picLocks noChangeAspect="1"/>
          </p:cNvPicPr>
          <p:nvPr/>
        </p:nvPicPr>
        <p:blipFill>
          <a:blip r:embed="rId1" cstate="screen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19932" r="43425"/>
          <a:stretch>
            <a:fillRect/>
          </a:stretch>
        </p:blipFill>
        <p:spPr>
          <a:xfrm>
            <a:off x="779145" y="349885"/>
            <a:ext cx="5193665" cy="6218555"/>
          </a:xfrm>
          <a:custGeom>
            <a:avLst/>
            <a:gdLst>
              <a:gd name="connsiteX0" fmla="*/ 0 w 2903621"/>
              <a:gd name="connsiteY0" fmla="*/ 0 h 4684294"/>
              <a:gd name="connsiteX1" fmla="*/ 2903621 w 2903621"/>
              <a:gd name="connsiteY1" fmla="*/ 0 h 4684294"/>
              <a:gd name="connsiteX2" fmla="*/ 2903621 w 2903621"/>
              <a:gd name="connsiteY2" fmla="*/ 4684294 h 4684294"/>
              <a:gd name="connsiteX3" fmla="*/ 0 w 2903621"/>
              <a:gd name="connsiteY3" fmla="*/ 4684294 h 468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03621" h="4684294">
                <a:moveTo>
                  <a:pt x="0" y="0"/>
                </a:moveTo>
                <a:lnTo>
                  <a:pt x="2903621" y="0"/>
                </a:lnTo>
                <a:lnTo>
                  <a:pt x="2903621" y="4684294"/>
                </a:lnTo>
                <a:lnTo>
                  <a:pt x="0" y="4684294"/>
                </a:lnTo>
                <a:close/>
              </a:path>
            </a:pathLst>
          </a:custGeom>
        </p:spPr>
      </p:pic>
      <p:sp>
        <p:nvSpPr>
          <p:cNvPr id="8" name="Text Box 7"/>
          <p:cNvSpPr txBox="1"/>
          <p:nvPr/>
        </p:nvSpPr>
        <p:spPr>
          <a:xfrm>
            <a:off x="6629400" y="4272915"/>
            <a:ext cx="414591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sz="2000"/>
              <a:t>Methodology</a:t>
            </a:r>
            <a:endParaRPr lang="en-US" sz="2000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sz="2000"/>
              <a:t>Surveys</a:t>
            </a:r>
            <a:endParaRPr lang="en-US" sz="2000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sz="2000"/>
              <a:t>Stakeholder consultation</a:t>
            </a:r>
            <a:endParaRPr lang="en-US" sz="2000"/>
          </a:p>
          <a:p>
            <a:pPr marL="285750" indent="-285750">
              <a:buFont typeface="Wingdings" panose="05000000000000000000" charset="0"/>
              <a:buChar char="Ø"/>
            </a:pPr>
            <a:r>
              <a:rPr lang="en-US" sz="2000"/>
              <a:t>Assumptions and data</a:t>
            </a:r>
            <a:endParaRPr lang="en-US" sz="2000"/>
          </a:p>
          <a:p>
            <a:pPr marL="285750" indent="-285750">
              <a:buFont typeface="Wingdings" panose="05000000000000000000" charset="0"/>
              <a:buChar char="Ø"/>
            </a:pPr>
            <a:endParaRPr lang="en-US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12" name="矩形 11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4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5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6"/>
          <p:cNvSpPr/>
          <p:nvPr/>
        </p:nvSpPr>
        <p:spPr>
          <a:xfrm>
            <a:off x="403122" y="45871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264285" y="303530"/>
            <a:ext cx="2992120" cy="327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endParaRPr lang="en-US" altLang="zh-CN" sz="36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838200" y="1377950"/>
            <a:ext cx="98278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>
                <a:latin typeface="Calibri" panose="020F0502020204030204" charset="0"/>
                <a:cs typeface="Calibri" panose="020F0502020204030204" charset="0"/>
              </a:rPr>
              <a:t>Requirement</a:t>
            </a:r>
            <a:r>
              <a:rPr lang="en-US" sz="2000"/>
              <a:t> gathering  involved consulting various stakeholders and brainstorming along with surveys being gathered for system expectations.</a:t>
            </a:r>
            <a:endParaRPr lang="en-US" sz="2000"/>
          </a:p>
        </p:txBody>
      </p:sp>
      <p:sp>
        <p:nvSpPr>
          <p:cNvPr id="11" name="Text Box 10"/>
          <p:cNvSpPr txBox="1"/>
          <p:nvPr/>
        </p:nvSpPr>
        <p:spPr>
          <a:xfrm>
            <a:off x="1102995" y="805180"/>
            <a:ext cx="18503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/>
              <a:t>Approach</a:t>
            </a:r>
            <a:endParaRPr lang="en-US" sz="2800" b="1"/>
          </a:p>
        </p:txBody>
      </p:sp>
      <p:sp>
        <p:nvSpPr>
          <p:cNvPr id="16" name="Text Box 15"/>
          <p:cNvSpPr txBox="1"/>
          <p:nvPr/>
        </p:nvSpPr>
        <p:spPr>
          <a:xfrm>
            <a:off x="838200" y="3000375"/>
            <a:ext cx="9483725" cy="945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000"/>
              <a:t>Stakeholders where consulted such as the Vice Dean of the Faculty of Engineering and Technology, students and other lecturers.</a:t>
            </a:r>
            <a:endParaRPr lang="en-US" sz="2000"/>
          </a:p>
        </p:txBody>
      </p:sp>
      <p:sp>
        <p:nvSpPr>
          <p:cNvPr id="18" name="Text Box 17"/>
          <p:cNvSpPr txBox="1"/>
          <p:nvPr/>
        </p:nvSpPr>
        <p:spPr>
          <a:xfrm>
            <a:off x="981710" y="2519045"/>
            <a:ext cx="5480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b="1"/>
              <a:t>Stakeholder Consultation</a:t>
            </a:r>
            <a:endParaRPr lang="en-US" sz="2400" b="1"/>
          </a:p>
        </p:txBody>
      </p:sp>
      <p:sp>
        <p:nvSpPr>
          <p:cNvPr id="14" name="Text Box 13"/>
          <p:cNvSpPr txBox="1"/>
          <p:nvPr/>
        </p:nvSpPr>
        <p:spPr>
          <a:xfrm>
            <a:off x="1102995" y="4145280"/>
            <a:ext cx="36010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/>
              <a:t>Surveys </a:t>
            </a:r>
            <a:endParaRPr lang="en-US" sz="2800" b="1"/>
          </a:p>
        </p:txBody>
      </p:sp>
      <p:sp>
        <p:nvSpPr>
          <p:cNvPr id="15" name="Text Box 14"/>
          <p:cNvSpPr txBox="1"/>
          <p:nvPr/>
        </p:nvSpPr>
        <p:spPr>
          <a:xfrm>
            <a:off x="838200" y="4867275"/>
            <a:ext cx="91821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Surveys were conducted amongst students using Question and Answer sessions on needs needed for attendance tracking.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12" name="矩形 11"/>
          <p:cNvSpPr/>
          <p:nvPr/>
        </p:nvSpPr>
        <p:spPr>
          <a:xfrm>
            <a:off x="9984658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245805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4"/>
          <p:cNvSpPr/>
          <p:nvPr/>
        </p:nvSpPr>
        <p:spPr>
          <a:xfrm>
            <a:off x="245805" y="4866967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5"/>
          <p:cNvSpPr/>
          <p:nvPr/>
        </p:nvSpPr>
        <p:spPr>
          <a:xfrm>
            <a:off x="9984658" y="294968"/>
            <a:ext cx="1961536" cy="16960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6"/>
          <p:cNvSpPr/>
          <p:nvPr/>
        </p:nvSpPr>
        <p:spPr>
          <a:xfrm>
            <a:off x="403122" y="458715"/>
            <a:ext cx="11385755" cy="5958349"/>
          </a:xfrm>
          <a:prstGeom prst="roundRect">
            <a:avLst>
              <a:gd name="adj" fmla="val 1568"/>
            </a:avLst>
          </a:prstGeom>
          <a:solidFill>
            <a:schemeClr val="bg1"/>
          </a:solidFill>
          <a:ln>
            <a:noFill/>
          </a:ln>
          <a:effectLst>
            <a:glow rad="228600">
              <a:schemeClr val="tx1">
                <a:alpha val="3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264285" y="303530"/>
            <a:ext cx="2992120" cy="327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endParaRPr lang="en-US" altLang="zh-CN" sz="3600" dirty="0" smtClean="0">
              <a:latin typeface="Calibri" panose="020F0502020204030204" charset="0"/>
              <a:ea typeface="Calibri" panose="020F05020202040302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1102995" y="805180"/>
            <a:ext cx="66802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/>
              <a:t>Assumptions and Design</a:t>
            </a:r>
            <a:endParaRPr lang="en-US" sz="2800" b="1"/>
          </a:p>
        </p:txBody>
      </p:sp>
      <p:sp>
        <p:nvSpPr>
          <p:cNvPr id="17" name="Text Box 16"/>
          <p:cNvSpPr txBox="1"/>
          <p:nvPr/>
        </p:nvSpPr>
        <p:spPr>
          <a:xfrm>
            <a:off x="1264285" y="1990725"/>
            <a:ext cx="9719945" cy="40322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Wingdings" panose="05000000000000000000" charset="0"/>
              <a:buChar char="ü"/>
            </a:pPr>
            <a:r>
              <a:rPr lang="en-US"/>
              <a:t>Two way system design (focused mainly on the administrator and students)</a:t>
            </a: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/>
              <a:t>Terminal mobile devices are being provided by the institute</a:t>
            </a: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/>
              <a:t>Lecturers teaching classes work hand in hand with the administration to let them know of scheduled classes or updates</a:t>
            </a: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/>
              <a:t>Each hall has at least two mobile devices with app already instaled</a:t>
            </a: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/>
              <a:t>Cloud deployment funds are being provided by the faculty for cloud development when necessary.</a:t>
            </a: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endParaRPr lang="en-US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/>
              <a:t>Reliable intrnet connectivity for data synchronization in real time</a:t>
            </a:r>
            <a:endParaRPr lang="en-US"/>
          </a:p>
          <a:p>
            <a:endParaRPr lang="en-US"/>
          </a:p>
        </p:txBody>
      </p:sp>
      <p:sp>
        <p:nvSpPr>
          <p:cNvPr id="19" name="Text Box 18"/>
          <p:cNvSpPr txBox="1"/>
          <p:nvPr/>
        </p:nvSpPr>
        <p:spPr>
          <a:xfrm>
            <a:off x="1102995" y="1475105"/>
            <a:ext cx="7905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Based on surveeys here are assumptions and data obtaied</a:t>
            </a:r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4274</Words>
  <Application>WPS Presentation</Application>
  <PresentationFormat>宽屏</PresentationFormat>
  <Paragraphs>236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1" baseType="lpstr">
      <vt:lpstr>Arial</vt:lpstr>
      <vt:lpstr>SimSun</vt:lpstr>
      <vt:lpstr>Wingdings</vt:lpstr>
      <vt:lpstr>Calibri</vt:lpstr>
      <vt:lpstr>Microsoft YaHei</vt:lpstr>
      <vt:lpstr>Wingdings</vt:lpstr>
      <vt:lpstr>FZZhengHeiS-DB-GB</vt:lpstr>
      <vt:lpstr>Verdana</vt:lpstr>
      <vt:lpstr>等线</vt:lpstr>
      <vt:lpstr>Arial Unicode MS</vt:lpstr>
      <vt:lpstr>等线 Light</vt:lpstr>
      <vt:lpstr>Office Theme</vt:lpstr>
      <vt:lpstr>PowerPoint 演示文稿</vt:lpstr>
      <vt:lpstr>PowerPoint 演示文稿</vt:lpstr>
      <vt:lpstr>PowerPoint 演示文稿</vt:lpstr>
      <vt:lpstr>PowerPoint 演示文稿</vt:lpstr>
      <vt:lpstr>Ba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Ryan</cp:lastModifiedBy>
  <cp:revision>89</cp:revision>
  <dcterms:created xsi:type="dcterms:W3CDTF">2017-12-31T00:59:00Z</dcterms:created>
  <dcterms:modified xsi:type="dcterms:W3CDTF">2024-04-30T19:26:11Z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1033-12.2.0.16731</vt:lpwstr>
  </property>
  <property fmtid="{D5CDD505-2E9C-101B-9397-08002B2CF9AE}" pid="3" name="ICV">
    <vt:lpwstr>234C7D4BDC9E41318D9F6078078837D5_13</vt:lpwstr>
  </property>
</Properties>
</file>

<file path=docProps/thumbnail.jpeg>
</file>